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62" r:id="rId1"/>
  </p:sldMasterIdLst>
  <p:notesMasterIdLst>
    <p:notesMasterId r:id="rId37"/>
  </p:notesMasterIdLst>
  <p:sldIdLst>
    <p:sldId id="256" r:id="rId2"/>
    <p:sldId id="290" r:id="rId3"/>
    <p:sldId id="258" r:id="rId4"/>
    <p:sldId id="259" r:id="rId5"/>
    <p:sldId id="260" r:id="rId6"/>
    <p:sldId id="261" r:id="rId7"/>
    <p:sldId id="262" r:id="rId8"/>
    <p:sldId id="263" r:id="rId9"/>
    <p:sldId id="264" r:id="rId10"/>
    <p:sldId id="265" r:id="rId11"/>
    <p:sldId id="266" r:id="rId12"/>
    <p:sldId id="291" r:id="rId13"/>
    <p:sldId id="267" r:id="rId14"/>
    <p:sldId id="268" r:id="rId15"/>
    <p:sldId id="269" r:id="rId16"/>
    <p:sldId id="270" r:id="rId17"/>
    <p:sldId id="271" r:id="rId18"/>
    <p:sldId id="273" r:id="rId19"/>
    <p:sldId id="274" r:id="rId20"/>
    <p:sldId id="275" r:id="rId21"/>
    <p:sldId id="276" r:id="rId22"/>
    <p:sldId id="277" r:id="rId23"/>
    <p:sldId id="278" r:id="rId24"/>
    <p:sldId id="292" r:id="rId25"/>
    <p:sldId id="279" r:id="rId26"/>
    <p:sldId id="293" r:id="rId27"/>
    <p:sldId id="280" r:id="rId28"/>
    <p:sldId id="281" r:id="rId29"/>
    <p:sldId id="282" r:id="rId30"/>
    <p:sldId id="283" r:id="rId31"/>
    <p:sldId id="284" r:id="rId32"/>
    <p:sldId id="286" r:id="rId33"/>
    <p:sldId id="287" r:id="rId34"/>
    <p:sldId id="288" r:id="rId35"/>
    <p:sldId id="289"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E" initials="CE"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70" autoAdjust="0"/>
    <p:restoredTop sz="86380" autoAdjust="0"/>
  </p:normalViewPr>
  <p:slideViewPr>
    <p:cSldViewPr>
      <p:cViewPr varScale="1">
        <p:scale>
          <a:sx n="102" d="100"/>
          <a:sy n="102" d="100"/>
        </p:scale>
        <p:origin x="-1164" y="-90"/>
      </p:cViewPr>
      <p:guideLst>
        <p:guide orient="horz" pos="2160"/>
        <p:guide pos="2880"/>
      </p:guideLst>
    </p:cSldViewPr>
  </p:slideViewPr>
  <p:outlineViewPr>
    <p:cViewPr>
      <p:scale>
        <a:sx n="33" d="100"/>
        <a:sy n="33" d="100"/>
      </p:scale>
      <p:origin x="48" y="2253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pPr/>
              <a:t>1/5/2017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pPr/>
              <a:t>‹#›</a:t>
            </a:fld>
            <a:endParaRPr lang="en-US"/>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381000" y="6356350"/>
            <a:ext cx="76200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990600" y="1676400"/>
            <a:ext cx="7696200" cy="4449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p:nvSpPr>
        <p:spPr>
          <a:xfrm>
            <a:off x="0" y="0"/>
            <a:ext cx="609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3"/>
          <p:cNvSpPr>
            <a:spLocks noGrp="1"/>
          </p:cNvSpPr>
          <p:nvPr>
            <p:ph type="ftr" sz="quarter" idx="11"/>
          </p:nvPr>
        </p:nvSpPr>
        <p:spPr>
          <a:xfrm>
            <a:off x="990600" y="6356350"/>
            <a:ext cx="7010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24029010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4" name="Rectangle 3"/>
          <p:cNvSpPr/>
          <p:nvPr/>
        </p:nvSpPr>
        <p:spPr>
          <a:xfrm>
            <a:off x="0" y="-228600"/>
            <a:ext cx="9144000"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2313" y="914400"/>
            <a:ext cx="7772400" cy="1362075"/>
          </a:xfrm>
        </p:spPr>
        <p:txBody>
          <a:bodyPr anchor="t"/>
          <a:lstStyle>
            <a:lvl1pPr algn="l">
              <a:defRPr sz="4000" b="1" cap="all">
                <a:solidFill>
                  <a:schemeClr val="tx1"/>
                </a:solidFill>
              </a:defRPr>
            </a:lvl1pPr>
          </a:lstStyle>
          <a:p>
            <a:r>
              <a:rPr lang="en-US" smtClean="0"/>
              <a:t>Click to edit Master 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Footer Placeholder 3"/>
          <p:cNvSpPr>
            <a:spLocks noGrp="1"/>
          </p:cNvSpPr>
          <p:nvPr>
            <p:ph type="ftr" sz="quarter" idx="11"/>
          </p:nvPr>
        </p:nvSpPr>
        <p:spPr>
          <a:xfrm>
            <a:off x="722313" y="6356350"/>
            <a:ext cx="7278687" cy="365125"/>
          </a:xfrm>
          <a:prstGeom prst="rect">
            <a:avLst/>
          </a:prstGeom>
        </p:spPr>
        <p:txBody>
          <a:bodyPr/>
          <a:lstStyle/>
          <a:p>
            <a:r>
              <a:rPr lang="en-US" smtClean="0"/>
              <a:t>Venkataraman &amp; Pinto, Operations Management, 1e. SAGE, 2018.</a:t>
            </a:r>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581400"/>
            <a:ext cx="9144000" cy="33195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0"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
        <p:nvSpPr>
          <p:cNvPr id="6"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
        <p:nvSpPr>
          <p:cNvPr id="5"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Footer Placeholder 3"/>
          <p:cNvSpPr>
            <a:spLocks noGrp="1"/>
          </p:cNvSpPr>
          <p:nvPr>
            <p:ph type="ftr" sz="quarter" idx="11"/>
          </p:nvPr>
        </p:nvSpPr>
        <p:spPr>
          <a:xfrm>
            <a:off x="609600" y="6356350"/>
            <a:ext cx="7391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0653676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
        <p:nvSpPr>
          <p:cNvPr id="7" name="Rectangle 6"/>
          <p:cNvSpPr/>
          <p:nvPr/>
        </p:nvSpPr>
        <p:spPr>
          <a:xfrm>
            <a:off x="0" y="0"/>
            <a:ext cx="9144000" cy="60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ooter Placeholder 3"/>
          <p:cNvSpPr>
            <a:spLocks noGrp="1"/>
          </p:cNvSpPr>
          <p:nvPr>
            <p:ph type="ftr" sz="quarter" idx="3"/>
          </p:nvPr>
        </p:nvSpPr>
        <p:spPr>
          <a:xfrm>
            <a:off x="457200" y="6356350"/>
            <a:ext cx="7543800" cy="365125"/>
          </a:xfrm>
          <a:prstGeom prst="rect">
            <a:avLst/>
          </a:prstGeom>
        </p:spPr>
        <p:txBody>
          <a:bodyPr/>
          <a:lstStyle>
            <a:lvl1pPr>
              <a:defRPr lang="en-US" sz="1100" kern="1200" dirty="0" smtClean="0">
                <a:solidFill>
                  <a:schemeClr val="tx1">
                    <a:tint val="75000"/>
                  </a:schemeClr>
                </a:solidFill>
                <a:latin typeface="+mn-lt"/>
                <a:ea typeface="+mn-ea"/>
                <a:cs typeface="+mn-cs"/>
              </a:defRPr>
            </a:lvl1pPr>
          </a:lstStyle>
          <a:p>
            <a:r>
              <a:rPr lang="en-US" smtClean="0"/>
              <a:t>Venkataraman &amp; Pinto, Operations Management, 1e. SAGE, 2018.</a:t>
            </a:r>
            <a:endParaRPr lang="en-US" dirty="0"/>
          </a:p>
        </p:txBody>
      </p:sp>
      <p:sp>
        <p:nvSpPr>
          <p:cNvPr id="8" name="Rectangle 7"/>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49" r:id="rId12"/>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2"/>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50089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66800" y="76200"/>
            <a:ext cx="7696200" cy="685800"/>
          </a:xfrm>
        </p:spPr>
        <p:txBody>
          <a:bodyPr>
            <a:noAutofit/>
          </a:bodyPr>
          <a:lstStyle/>
          <a:p>
            <a:pPr lvl="0"/>
            <a:r>
              <a:rPr lang="en-US" sz="2000" dirty="0"/>
              <a:t>Decision Framework for </a:t>
            </a:r>
            <a:r>
              <a:rPr lang="en-US" sz="2000" dirty="0" smtClean="0"/>
              <a:t>In-house </a:t>
            </a:r>
            <a:r>
              <a:rPr lang="en-US" sz="2000" dirty="0"/>
              <a:t>Production or Outsourcing</a:t>
            </a:r>
          </a:p>
        </p:txBody>
      </p:sp>
      <p:sp>
        <p:nvSpPr>
          <p:cNvPr id="5" name="Slide Number Placeholder 4"/>
          <p:cNvSpPr>
            <a:spLocks noGrp="1"/>
          </p:cNvSpPr>
          <p:nvPr>
            <p:ph type="sldNum" sz="quarter" idx="12"/>
          </p:nvPr>
        </p:nvSpPr>
        <p:spPr>
          <a:xfrm>
            <a:off x="8686800" y="6553200"/>
            <a:ext cx="457200" cy="326571"/>
          </a:xfrm>
        </p:spPr>
        <p:txBody>
          <a:bodyPr/>
          <a:lstStyle/>
          <a:p>
            <a:fld id="{B6F15528-21DE-4FAA-801E-634DDDAF4B2B}" type="slidenum">
              <a:rPr lang="en-US" smtClean="0"/>
              <a:pPr/>
              <a:t>10</a:t>
            </a:fld>
            <a:endParaRPr lang="en-US" dirty="0"/>
          </a:p>
        </p:txBody>
      </p:sp>
      <p:sp>
        <p:nvSpPr>
          <p:cNvPr id="8" name="Footer Placeholder 3"/>
          <p:cNvSpPr>
            <a:spLocks noGrp="1"/>
          </p:cNvSpPr>
          <p:nvPr>
            <p:ph type="ftr" sz="quarter" idx="11"/>
          </p:nvPr>
        </p:nvSpPr>
        <p:spPr>
          <a:xfrm>
            <a:off x="609600" y="6492875"/>
            <a:ext cx="5029200" cy="365125"/>
          </a:xfrm>
        </p:spPr>
        <p:txBody>
          <a:bodyPr/>
          <a:lstStyle/>
          <a:p>
            <a:r>
              <a:rPr lang="en-US" smtClean="0"/>
              <a:t>Venkataraman &amp; Pinto, Operations Management, 1e. SAGE, 2018.</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609600"/>
            <a:ext cx="6324600" cy="58512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658594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66800" y="76200"/>
            <a:ext cx="7696200" cy="838200"/>
          </a:xfrm>
        </p:spPr>
        <p:txBody>
          <a:bodyPr>
            <a:noAutofit/>
          </a:bodyPr>
          <a:lstStyle/>
          <a:p>
            <a:pPr lvl="0"/>
            <a:r>
              <a:rPr lang="en-US" sz="2000" dirty="0"/>
              <a:t>Selecting a Process (Cont’d)</a:t>
            </a:r>
          </a:p>
        </p:txBody>
      </p:sp>
      <p:sp>
        <p:nvSpPr>
          <p:cNvPr id="7" name="Content Placeholder 6"/>
          <p:cNvSpPr>
            <a:spLocks noGrp="1"/>
          </p:cNvSpPr>
          <p:nvPr>
            <p:ph idx="1"/>
          </p:nvPr>
        </p:nvSpPr>
        <p:spPr>
          <a:xfrm>
            <a:off x="990600" y="838200"/>
            <a:ext cx="7696200" cy="457200"/>
          </a:xfrm>
        </p:spPr>
        <p:txBody>
          <a:bodyPr>
            <a:noAutofit/>
          </a:bodyPr>
          <a:lstStyle/>
          <a:p>
            <a:pPr lvl="0"/>
            <a:r>
              <a:rPr lang="en-US" sz="1800" dirty="0"/>
              <a:t>Determining the Technology and Extent of Automation </a:t>
            </a:r>
            <a:r>
              <a:rPr lang="en-US" sz="1800" dirty="0" smtClean="0"/>
              <a:t>Needed</a:t>
            </a:r>
            <a:r>
              <a:rPr lang="en-US" sz="2000" dirty="0" smtClean="0"/>
              <a:t>.</a:t>
            </a:r>
            <a:endParaRPr lang="en-US" sz="2000" dirty="0"/>
          </a:p>
          <a:p>
            <a:pPr marL="0" lvl="0" indent="0">
              <a:buNone/>
            </a:pPr>
            <a:endParaRPr lang="en-US" sz="2000" dirty="0" smtClean="0"/>
          </a:p>
          <a:p>
            <a:pPr lvl="0"/>
            <a:endParaRPr lang="en-US" sz="2400" b="1" dirty="0">
              <a:solidFill>
                <a:srgbClr val="FF0000"/>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11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1804" y="1371600"/>
            <a:ext cx="8400397" cy="4800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412350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66800" y="76200"/>
            <a:ext cx="7696200" cy="838200"/>
          </a:xfrm>
        </p:spPr>
        <p:txBody>
          <a:bodyPr>
            <a:noAutofit/>
          </a:bodyPr>
          <a:lstStyle/>
          <a:p>
            <a:pPr lvl="0"/>
            <a:r>
              <a:rPr lang="en-US" sz="2000" dirty="0"/>
              <a:t>Selecting a Process (Cont’d)</a:t>
            </a:r>
          </a:p>
        </p:txBody>
      </p:sp>
      <p:sp>
        <p:nvSpPr>
          <p:cNvPr id="7" name="Content Placeholder 6"/>
          <p:cNvSpPr>
            <a:spLocks noGrp="1"/>
          </p:cNvSpPr>
          <p:nvPr>
            <p:ph idx="1"/>
          </p:nvPr>
        </p:nvSpPr>
        <p:spPr>
          <a:xfrm>
            <a:off x="990600" y="838200"/>
            <a:ext cx="7696200" cy="533400"/>
          </a:xfrm>
        </p:spPr>
        <p:txBody>
          <a:bodyPr>
            <a:noAutofit/>
          </a:bodyPr>
          <a:lstStyle/>
          <a:p>
            <a:r>
              <a:rPr lang="en-US" sz="2000" dirty="0" smtClean="0"/>
              <a:t>Analyzing </a:t>
            </a:r>
            <a:r>
              <a:rPr lang="en-US" sz="2000" dirty="0"/>
              <a:t>and Redesigning </a:t>
            </a:r>
            <a:r>
              <a:rPr lang="en-US" sz="2000" dirty="0" smtClean="0"/>
              <a:t>Processes.</a:t>
            </a:r>
            <a:endParaRPr lang="en-US" sz="2000" dirty="0"/>
          </a:p>
          <a:p>
            <a:pPr marL="0" lvl="0" indent="0">
              <a:buNone/>
            </a:pPr>
            <a:endParaRPr lang="en-US" sz="2400" b="1" dirty="0">
              <a:solidFill>
                <a:srgbClr val="FF0000"/>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6876" y="1219200"/>
            <a:ext cx="8420924" cy="510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606641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smtClean="0"/>
              <a:t>Designing Service Processes</a:t>
            </a:r>
            <a:endParaRPr lang="en-US" sz="2400" dirty="0"/>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Service </a:t>
            </a:r>
            <a:r>
              <a:rPr lang="en-US" sz="2400" dirty="0"/>
              <a:t>operations managers prefer to offer standardized services to reduce their firms’ </a:t>
            </a:r>
            <a:r>
              <a:rPr lang="en-US" sz="2400" dirty="0" smtClean="0"/>
              <a:t>costs</a:t>
            </a:r>
          </a:p>
          <a:p>
            <a:pPr lvl="0"/>
            <a:r>
              <a:rPr lang="en-US" sz="2400" dirty="0" smtClean="0"/>
              <a:t>Customers </a:t>
            </a:r>
            <a:r>
              <a:rPr lang="en-US" sz="2400" dirty="0"/>
              <a:t>prefer customized services that address their unique needs. </a:t>
            </a:r>
            <a:endParaRPr lang="en-US" sz="2400" dirty="0" smtClean="0"/>
          </a:p>
          <a:p>
            <a:pPr lvl="0"/>
            <a:r>
              <a:rPr lang="en-US" sz="2400" dirty="0" smtClean="0"/>
              <a:t>The trade-off </a:t>
            </a:r>
            <a:r>
              <a:rPr lang="en-US" sz="2400" dirty="0"/>
              <a:t>between customers’ expectations and service providers’ desire for efficiency is what makes the design of service processes challenging</a:t>
            </a:r>
            <a:r>
              <a:rPr lang="en-US" sz="2400" dirty="0" smtClean="0"/>
              <a:t>.</a:t>
            </a:r>
          </a:p>
          <a:p>
            <a:pPr lvl="0"/>
            <a:r>
              <a:rPr lang="en-US" sz="2400" dirty="0" smtClean="0"/>
              <a:t>The </a:t>
            </a:r>
            <a:r>
              <a:rPr lang="en-US" sz="2400" dirty="0"/>
              <a:t>better a company is at bridging this gap, the more competitive it will be.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4662949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762000" y="152400"/>
            <a:ext cx="8305800" cy="685800"/>
          </a:xfrm>
        </p:spPr>
        <p:txBody>
          <a:bodyPr>
            <a:noAutofit/>
          </a:bodyPr>
          <a:lstStyle/>
          <a:p>
            <a:pPr lvl="0"/>
            <a:r>
              <a:rPr lang="en-US" sz="2000" dirty="0"/>
              <a:t>Classifying Processes </a:t>
            </a:r>
            <a:r>
              <a:rPr lang="en-US" sz="2000" dirty="0" smtClean="0"/>
              <a:t>Within </a:t>
            </a:r>
            <a:r>
              <a:rPr lang="en-US" sz="2000" dirty="0"/>
              <a:t>the Service Process Design Matrix</a:t>
            </a:r>
          </a:p>
        </p:txBody>
      </p:sp>
      <p:sp>
        <p:nvSpPr>
          <p:cNvPr id="5" name="Slide Number Placeholder 4"/>
          <p:cNvSpPr>
            <a:spLocks noGrp="1"/>
          </p:cNvSpPr>
          <p:nvPr>
            <p:ph type="sldNum" sz="quarter" idx="12"/>
          </p:nvPr>
        </p:nvSpPr>
        <p:spPr>
          <a:xfrm>
            <a:off x="8683690" y="6492875"/>
            <a:ext cx="457200" cy="365125"/>
          </a:xfrm>
        </p:spPr>
        <p:txBody>
          <a:bodyPr/>
          <a:lstStyle/>
          <a:p>
            <a:fld id="{B6F15528-21DE-4FAA-801E-634DDDAF4B2B}" type="slidenum">
              <a:rPr lang="en-US" smtClean="0"/>
              <a:pPr/>
              <a:t>14</a:t>
            </a:fld>
            <a:endParaRPr lang="en-US" dirty="0"/>
          </a:p>
        </p:txBody>
      </p:sp>
      <p:sp>
        <p:nvSpPr>
          <p:cNvPr id="8" name="Footer Placeholder 3"/>
          <p:cNvSpPr>
            <a:spLocks noGrp="1"/>
          </p:cNvSpPr>
          <p:nvPr>
            <p:ph type="ftr" sz="quarter" idx="11"/>
          </p:nvPr>
        </p:nvSpPr>
        <p:spPr>
          <a:xfrm>
            <a:off x="609600" y="6553200"/>
            <a:ext cx="7010400" cy="303245"/>
          </a:xfrm>
        </p:spPr>
        <p:txBody>
          <a:bodyPr/>
          <a:lstStyle/>
          <a:p>
            <a:r>
              <a:rPr lang="en-US" dirty="0" err="1" smtClean="0"/>
              <a:t>Venkataraman</a:t>
            </a:r>
            <a:r>
              <a:rPr lang="en-US" dirty="0" smtClean="0"/>
              <a:t> &amp; Pinto, Operations Management, 1e. SAGE, 2018.</a:t>
            </a: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1261" y="789992"/>
            <a:ext cx="6211887" cy="518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2895600" y="5937376"/>
            <a:ext cx="4572000" cy="646331"/>
          </a:xfrm>
          <a:prstGeom prst="rect">
            <a:avLst/>
          </a:prstGeom>
        </p:spPr>
        <p:txBody>
          <a:bodyPr>
            <a:spAutoFit/>
          </a:bodyPr>
          <a:lstStyle/>
          <a:p>
            <a:r>
              <a:rPr lang="en-GB" sz="1200" dirty="0"/>
              <a:t>SOURCE: </a:t>
            </a:r>
            <a:r>
              <a:rPr lang="en-GB" sz="1200" dirty="0" err="1"/>
              <a:t>Schmenner</a:t>
            </a:r>
            <a:r>
              <a:rPr lang="en-GB" sz="1200" dirty="0"/>
              <a:t>, R. W. (1986, Spring). How can service businesses survive and prosper? Sloan Management Review, 212.</a:t>
            </a:r>
            <a:endParaRPr lang="en-GB" sz="1200" dirty="0"/>
          </a:p>
        </p:txBody>
      </p:sp>
    </p:spTree>
    <p:extLst>
      <p:ext uri="{BB962C8B-B14F-4D97-AF65-F5344CB8AC3E}">
        <p14:creationId xmlns:p14="http://schemas.microsoft.com/office/powerpoint/2010/main" val="39240491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Positioning and Repositioning Processes </a:t>
            </a:r>
            <a:r>
              <a:rPr lang="en-US" sz="2400" dirty="0" smtClean="0"/>
              <a:t>Within </a:t>
            </a:r>
            <a:r>
              <a:rPr lang="en-US" sz="2400" dirty="0"/>
              <a:t>the Service Process Design Matrix</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Organizations </a:t>
            </a:r>
            <a:r>
              <a:rPr lang="en-US" sz="2400" dirty="0"/>
              <a:t>can use the service process matrix to position their services relative to their competitors. Consider Nordstrom. </a:t>
            </a:r>
            <a:endParaRPr lang="en-US" sz="2400" dirty="0" smtClean="0"/>
          </a:p>
          <a:p>
            <a:pPr lvl="0"/>
            <a:r>
              <a:rPr lang="en-US" sz="2400" dirty="0" smtClean="0"/>
              <a:t>Managers </a:t>
            </a:r>
            <a:r>
              <a:rPr lang="en-US" sz="2400" dirty="0"/>
              <a:t>can also use the service process matrix to understand the effect of a strategic change intended to reposition the firm’s operations</a:t>
            </a:r>
            <a:r>
              <a:rPr lang="en-US" sz="2400" dirty="0" smtClean="0"/>
              <a:t>.</a:t>
            </a:r>
          </a:p>
          <a:p>
            <a:pPr lvl="0"/>
            <a:r>
              <a:rPr lang="en-US" sz="2400" dirty="0" smtClean="0"/>
              <a:t>Many service </a:t>
            </a:r>
            <a:r>
              <a:rPr lang="en-US" sz="2400" dirty="0"/>
              <a:t>businesses have </a:t>
            </a:r>
            <a:r>
              <a:rPr lang="en-US" sz="2400" dirty="0" smtClean="0"/>
              <a:t>attempted </a:t>
            </a:r>
            <a:r>
              <a:rPr lang="en-US" sz="2400" dirty="0"/>
              <a:t>to reposition their processes in relation to the service process matrix</a:t>
            </a:r>
            <a:r>
              <a:rPr lang="en-US" sz="2400" dirty="0" smtClean="0"/>
              <a:t>.</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6650898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Using Technology to Improve Service Processes</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Using </a:t>
            </a:r>
            <a:r>
              <a:rPr lang="en-US" sz="2400" dirty="0"/>
              <a:t>the right technology can help firms improve the quality of their services, provide them more quickly and efficiently, and offer them at a lower cost. </a:t>
            </a:r>
            <a:endParaRPr lang="en-US" sz="2400" dirty="0" smtClean="0"/>
          </a:p>
          <a:p>
            <a:pPr lvl="0"/>
            <a:r>
              <a:rPr lang="en-US" sz="2400" dirty="0" smtClean="0"/>
              <a:t>One </a:t>
            </a:r>
            <a:r>
              <a:rPr lang="en-US" sz="2400" dirty="0"/>
              <a:t>of the most important benefits of recent advances in technology is that service processes have become more flexible. </a:t>
            </a:r>
            <a:endParaRPr lang="en-US" sz="2400" dirty="0" smtClean="0"/>
          </a:p>
          <a:p>
            <a:pPr lvl="0"/>
            <a:r>
              <a:rPr lang="en-US" sz="2400" dirty="0" smtClean="0"/>
              <a:t>Technology </a:t>
            </a:r>
            <a:r>
              <a:rPr lang="en-US" sz="2400" dirty="0"/>
              <a:t>has also enabled service firms to provide critical and timely information to their customers.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4395639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66800" y="29547"/>
            <a:ext cx="7696200" cy="732453"/>
          </a:xfrm>
        </p:spPr>
        <p:txBody>
          <a:bodyPr>
            <a:noAutofit/>
          </a:bodyPr>
          <a:lstStyle/>
          <a:p>
            <a:pPr lvl="0"/>
            <a:r>
              <a:rPr lang="en-US" sz="2400" dirty="0" smtClean="0"/>
              <a:t>Designing Processes for Supply Chains</a:t>
            </a:r>
            <a:endParaRPr lang="en-US" sz="2400" dirty="0"/>
          </a:p>
        </p:txBody>
      </p:sp>
      <p:sp>
        <p:nvSpPr>
          <p:cNvPr id="7" name="Content Placeholder 6"/>
          <p:cNvSpPr>
            <a:spLocks noGrp="1"/>
          </p:cNvSpPr>
          <p:nvPr>
            <p:ph idx="1"/>
          </p:nvPr>
        </p:nvSpPr>
        <p:spPr>
          <a:xfrm>
            <a:off x="990600" y="762000"/>
            <a:ext cx="7696200" cy="1981200"/>
          </a:xfrm>
        </p:spPr>
        <p:txBody>
          <a:bodyPr>
            <a:noAutofit/>
          </a:bodyPr>
          <a:lstStyle/>
          <a:p>
            <a:pPr lvl="0"/>
            <a:r>
              <a:rPr lang="en-US" sz="1800" dirty="0" smtClean="0"/>
              <a:t>Classifying Manufacturing Processes by the Degree of Product Customization:</a:t>
            </a:r>
          </a:p>
          <a:p>
            <a:pPr lvl="0"/>
            <a:r>
              <a:rPr lang="en-US" sz="1800" dirty="0" smtClean="0"/>
              <a:t>Make-to-stock </a:t>
            </a:r>
            <a:r>
              <a:rPr lang="en-US" sz="1800" dirty="0"/>
              <a:t>(MTS</a:t>
            </a:r>
            <a:r>
              <a:rPr lang="en-US" sz="1800" dirty="0" smtClean="0"/>
              <a:t>)</a:t>
            </a:r>
          </a:p>
          <a:p>
            <a:pPr lvl="0"/>
            <a:r>
              <a:rPr lang="en-US" sz="1800" dirty="0" smtClean="0"/>
              <a:t>Make-to-order </a:t>
            </a:r>
            <a:r>
              <a:rPr lang="en-US" sz="1800" dirty="0"/>
              <a:t>(MTO</a:t>
            </a:r>
            <a:r>
              <a:rPr lang="en-US" sz="1800" dirty="0" smtClean="0"/>
              <a:t>)</a:t>
            </a:r>
          </a:p>
          <a:p>
            <a:pPr lvl="0"/>
            <a:r>
              <a:rPr lang="en-US" sz="1800" dirty="0" smtClean="0"/>
              <a:t>Assemble-to-order </a:t>
            </a:r>
            <a:r>
              <a:rPr lang="en-US" sz="1800" dirty="0"/>
              <a:t>(ATO</a:t>
            </a:r>
            <a:r>
              <a:rPr lang="en-US" sz="1800" dirty="0" smtClean="0"/>
              <a:t>)</a:t>
            </a:r>
          </a:p>
          <a:p>
            <a:pPr lvl="0"/>
            <a:r>
              <a:rPr lang="en-US" sz="1800" dirty="0" smtClean="0"/>
              <a:t>Engineer-to-order </a:t>
            </a:r>
            <a:r>
              <a:rPr lang="en-US" sz="1800" dirty="0"/>
              <a:t>(ETO</a:t>
            </a:r>
            <a:r>
              <a:rPr lang="en-US" sz="1800" dirty="0" smtClean="0"/>
              <a:t>)</a:t>
            </a:r>
          </a:p>
          <a:p>
            <a:pPr marL="0" lvl="0" indent="0">
              <a:buNone/>
            </a:pPr>
            <a:endParaRPr lang="en-US" sz="2400" dirty="0"/>
          </a:p>
        </p:txBody>
      </p:sp>
      <p:sp>
        <p:nvSpPr>
          <p:cNvPr id="5" name="Slide Number Placeholder 4"/>
          <p:cNvSpPr>
            <a:spLocks noGrp="1"/>
          </p:cNvSpPr>
          <p:nvPr>
            <p:ph type="sldNum" sz="quarter" idx="12"/>
          </p:nvPr>
        </p:nvSpPr>
        <p:spPr>
          <a:xfrm>
            <a:off x="8686800" y="6537325"/>
            <a:ext cx="457200" cy="320675"/>
          </a:xfrm>
        </p:spPr>
        <p:txBody>
          <a:bodyPr/>
          <a:lstStyle/>
          <a:p>
            <a:fld id="{B6F15528-21DE-4FAA-801E-634DDDAF4B2B}" type="slidenum">
              <a:rPr lang="en-US" smtClean="0"/>
              <a:pPr/>
              <a:t>17</a:t>
            </a:fld>
            <a:endParaRPr lang="en-US" dirty="0"/>
          </a:p>
        </p:txBody>
      </p:sp>
      <p:sp>
        <p:nvSpPr>
          <p:cNvPr id="8" name="Footer Placeholder 3"/>
          <p:cNvSpPr>
            <a:spLocks noGrp="1"/>
          </p:cNvSpPr>
          <p:nvPr>
            <p:ph type="ftr" sz="quarter" idx="11"/>
          </p:nvPr>
        </p:nvSpPr>
        <p:spPr>
          <a:xfrm>
            <a:off x="533400" y="6553200"/>
            <a:ext cx="7010400" cy="304800"/>
          </a:xfrm>
        </p:spPr>
        <p:txBody>
          <a:bodyPr/>
          <a:lstStyle/>
          <a:p>
            <a:r>
              <a:rPr lang="en-US" dirty="0" err="1" smtClean="0"/>
              <a:t>Venkataraman</a:t>
            </a:r>
            <a:r>
              <a:rPr lang="en-US" dirty="0" smtClean="0"/>
              <a:t> &amp; Pinto, Operations Management, 1e. SAGE, 2018.</a:t>
            </a:r>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4678" y="2819400"/>
            <a:ext cx="8382000" cy="27193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2629678" y="5791200"/>
            <a:ext cx="4572000" cy="646331"/>
          </a:xfrm>
          <a:prstGeom prst="rect">
            <a:avLst/>
          </a:prstGeom>
        </p:spPr>
        <p:txBody>
          <a:bodyPr>
            <a:spAutoFit/>
          </a:bodyPr>
          <a:lstStyle/>
          <a:p>
            <a:r>
              <a:rPr lang="en-GB" sz="1200" dirty="0"/>
              <a:t>SOURCE: Adapted from </a:t>
            </a:r>
            <a:r>
              <a:rPr lang="en-GB" sz="1200" dirty="0" err="1"/>
              <a:t>Bozarth</a:t>
            </a:r>
            <a:r>
              <a:rPr lang="en-GB" sz="1200" dirty="0"/>
              <a:t>, C. C., &amp; Handfield, R. B. (2013). Introduction to operations and supply chain management (3rd ed., p. 44). Englewood Cliffs, NJ: Pearson Prentice-Hall.</a:t>
            </a:r>
            <a:endParaRPr lang="en-GB" sz="1200" dirty="0"/>
          </a:p>
        </p:txBody>
      </p:sp>
    </p:spTree>
    <p:extLst>
      <p:ext uri="{BB962C8B-B14F-4D97-AF65-F5344CB8AC3E}">
        <p14:creationId xmlns:p14="http://schemas.microsoft.com/office/powerpoint/2010/main" val="953065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66800" y="10886"/>
            <a:ext cx="7696200" cy="685800"/>
          </a:xfrm>
        </p:spPr>
        <p:txBody>
          <a:bodyPr>
            <a:noAutofit/>
          </a:bodyPr>
          <a:lstStyle/>
          <a:p>
            <a:pPr lvl="0"/>
            <a:r>
              <a:rPr lang="en-US" sz="2000" dirty="0"/>
              <a:t>Mapping Process Types to Manufacturing Methods</a:t>
            </a:r>
          </a:p>
        </p:txBody>
      </p:sp>
      <p:sp>
        <p:nvSpPr>
          <p:cNvPr id="5" name="Slide Number Placeholder 4"/>
          <p:cNvSpPr>
            <a:spLocks noGrp="1"/>
          </p:cNvSpPr>
          <p:nvPr>
            <p:ph type="sldNum" sz="quarter" idx="12"/>
          </p:nvPr>
        </p:nvSpPr>
        <p:spPr>
          <a:xfrm>
            <a:off x="8665029" y="6613525"/>
            <a:ext cx="457200" cy="244475"/>
          </a:xfrm>
        </p:spPr>
        <p:txBody>
          <a:bodyPr/>
          <a:lstStyle/>
          <a:p>
            <a:fld id="{B6F15528-21DE-4FAA-801E-634DDDAF4B2B}" type="slidenum">
              <a:rPr lang="en-US" smtClean="0"/>
              <a:pPr/>
              <a:t>18</a:t>
            </a:fld>
            <a:endParaRPr lang="en-US" dirty="0"/>
          </a:p>
        </p:txBody>
      </p:sp>
      <p:sp>
        <p:nvSpPr>
          <p:cNvPr id="8" name="Footer Placeholder 3"/>
          <p:cNvSpPr>
            <a:spLocks noGrp="1"/>
          </p:cNvSpPr>
          <p:nvPr>
            <p:ph type="ftr" sz="quarter" idx="11"/>
          </p:nvPr>
        </p:nvSpPr>
        <p:spPr>
          <a:xfrm>
            <a:off x="609600" y="6613525"/>
            <a:ext cx="7010400" cy="244475"/>
          </a:xfrm>
        </p:spPr>
        <p:txBody>
          <a:bodyPr/>
          <a:lstStyle/>
          <a:p>
            <a:r>
              <a:rPr lang="en-US" dirty="0" err="1" smtClean="0"/>
              <a:t>Venkataraman</a:t>
            </a:r>
            <a:r>
              <a:rPr lang="en-US" dirty="0" smtClean="0"/>
              <a:t> &amp; Pinto, Operations Management, 1e. SAGE, 2018.</a:t>
            </a:r>
            <a:endParaRPr 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010" y="533400"/>
            <a:ext cx="7317994" cy="52251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2208707" y="5791200"/>
            <a:ext cx="5562600" cy="830997"/>
          </a:xfrm>
          <a:prstGeom prst="rect">
            <a:avLst/>
          </a:prstGeom>
        </p:spPr>
        <p:txBody>
          <a:bodyPr wrap="square">
            <a:spAutoFit/>
          </a:bodyPr>
          <a:lstStyle/>
          <a:p>
            <a:r>
              <a:rPr lang="en-GB" sz="1200" dirty="0"/>
              <a:t>SOURCE: Adapted from Flores, H. (</a:t>
            </a:r>
            <a:r>
              <a:rPr lang="en-GB" sz="1200" dirty="0" err="1"/>
              <a:t>n.d.</a:t>
            </a:r>
            <a:r>
              <a:rPr lang="en-GB" sz="1200" dirty="0"/>
              <a:t>). Manufacturing Strategy: An Adaptive Perspective. White paper. Montreal, Quebec, Canada: Technology Evaluation </a:t>
            </a:r>
            <a:r>
              <a:rPr lang="en-GB" sz="1200" dirty="0" err="1"/>
              <a:t>Centers</a:t>
            </a:r>
            <a:r>
              <a:rPr lang="en-GB" sz="1200" dirty="0"/>
              <a:t>. Retrieved from https://www.technologyevaluation.com/research/white-paper/Manufacturing-Strategy-An-Adaptive-Perspective.html</a:t>
            </a:r>
            <a:endParaRPr lang="en-GB" sz="1200" dirty="0"/>
          </a:p>
        </p:txBody>
      </p:sp>
    </p:spTree>
    <p:extLst>
      <p:ext uri="{BB962C8B-B14F-4D97-AF65-F5344CB8AC3E}">
        <p14:creationId xmlns:p14="http://schemas.microsoft.com/office/powerpoint/2010/main" val="40199706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52511" y="152400"/>
            <a:ext cx="7696200" cy="685800"/>
          </a:xfrm>
        </p:spPr>
        <p:txBody>
          <a:bodyPr>
            <a:noAutofit/>
          </a:bodyPr>
          <a:lstStyle/>
          <a:p>
            <a:pPr lvl="0"/>
            <a:r>
              <a:rPr lang="en-US" sz="2000" dirty="0"/>
              <a:t>Mapping Manufacturing Methods Across Supply Chains</a:t>
            </a:r>
          </a:p>
        </p:txBody>
      </p:sp>
      <p:sp>
        <p:nvSpPr>
          <p:cNvPr id="5" name="Slide Number Placeholder 4"/>
          <p:cNvSpPr>
            <a:spLocks noGrp="1"/>
          </p:cNvSpPr>
          <p:nvPr>
            <p:ph type="sldNum" sz="quarter" idx="12"/>
          </p:nvPr>
        </p:nvSpPr>
        <p:spPr>
          <a:xfrm>
            <a:off x="8686800" y="6613234"/>
            <a:ext cx="457200" cy="244766"/>
          </a:xfrm>
        </p:spPr>
        <p:txBody>
          <a:bodyPr/>
          <a:lstStyle/>
          <a:p>
            <a:fld id="{B6F15528-21DE-4FAA-801E-634DDDAF4B2B}" type="slidenum">
              <a:rPr lang="en-US" smtClean="0"/>
              <a:pPr/>
              <a:t>19</a:t>
            </a:fld>
            <a:endParaRPr lang="en-US" dirty="0"/>
          </a:p>
        </p:txBody>
      </p:sp>
      <p:sp>
        <p:nvSpPr>
          <p:cNvPr id="8" name="Footer Placeholder 3"/>
          <p:cNvSpPr>
            <a:spLocks noGrp="1"/>
          </p:cNvSpPr>
          <p:nvPr>
            <p:ph type="ftr" sz="quarter" idx="11"/>
          </p:nvPr>
        </p:nvSpPr>
        <p:spPr>
          <a:xfrm>
            <a:off x="4191000" y="6613234"/>
            <a:ext cx="7010400" cy="304800"/>
          </a:xfrm>
        </p:spPr>
        <p:txBody>
          <a:bodyPr/>
          <a:lstStyle/>
          <a:p>
            <a:r>
              <a:rPr lang="en-US" dirty="0" err="1" smtClean="0"/>
              <a:t>Venkataraman</a:t>
            </a:r>
            <a:r>
              <a:rPr lang="en-US" dirty="0" smtClean="0"/>
              <a:t> &amp; Pinto, Operations Management, 1e. SAGE, 2018.</a:t>
            </a:r>
            <a:endParaRPr lang="en-US"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199" y="762000"/>
            <a:ext cx="8124825" cy="48546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762000" y="5616631"/>
            <a:ext cx="5245359" cy="1015663"/>
          </a:xfrm>
          <a:prstGeom prst="rect">
            <a:avLst/>
          </a:prstGeom>
        </p:spPr>
        <p:txBody>
          <a:bodyPr wrap="square">
            <a:spAutoFit/>
          </a:bodyPr>
          <a:lstStyle/>
          <a:p>
            <a:r>
              <a:rPr lang="en-GB" sz="1200" dirty="0"/>
              <a:t>SOURCE: Adapted from Flores, H. (</a:t>
            </a:r>
            <a:r>
              <a:rPr lang="en-GB" sz="1200" dirty="0" err="1"/>
              <a:t>n.d.</a:t>
            </a:r>
            <a:r>
              <a:rPr lang="en-GB" sz="1200" dirty="0"/>
              <a:t>). Manufacturing Strategy: An Adaptive Perspective. White paper. Montreal, Quebec, Canada: Technology Evaluation </a:t>
            </a:r>
            <a:r>
              <a:rPr lang="en-GB" sz="1200" dirty="0" err="1"/>
              <a:t>Centers</a:t>
            </a:r>
            <a:r>
              <a:rPr lang="en-GB" sz="1200" dirty="0"/>
              <a:t>. Retrieved from https://www.technologyevaluation.com/research/white-paper/Manufacturing-Strategy-An-Adaptive-Perspective.html</a:t>
            </a:r>
            <a:endParaRPr lang="en-GB" sz="1200" dirty="0"/>
          </a:p>
        </p:txBody>
      </p:sp>
    </p:spTree>
    <p:extLst>
      <p:ext uri="{BB962C8B-B14F-4D97-AF65-F5344CB8AC3E}">
        <p14:creationId xmlns:p14="http://schemas.microsoft.com/office/powerpoint/2010/main" val="28280898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8686800" y="6553200"/>
            <a:ext cx="457200" cy="365125"/>
          </a:xfrm>
        </p:spPr>
        <p:txBody>
          <a:bodyPr/>
          <a:lstStyle/>
          <a:p>
            <a:fld id="{B6F15528-21DE-4FAA-801E-634DDDAF4B2B}" type="slidenum">
              <a:rPr lang="en-US" smtClean="0"/>
              <a:pPr/>
              <a:t>2</a:t>
            </a:fld>
            <a:endParaRPr lang="en-US" dirty="0"/>
          </a:p>
        </p:txBody>
      </p:sp>
      <p:sp>
        <p:nvSpPr>
          <p:cNvPr id="5" name="Subtitle 3"/>
          <p:cNvSpPr>
            <a:spLocks noGrp="1"/>
          </p:cNvSpPr>
          <p:nvPr>
            <p:ph type="title"/>
          </p:nvPr>
        </p:nvSpPr>
        <p:spPr/>
        <p:txBody>
          <a:bodyPr>
            <a:normAutofit fontScale="90000"/>
          </a:bodyPr>
          <a:lstStyle/>
          <a:p>
            <a:r>
              <a:rPr lang="en-US" cap="none" dirty="0" smtClean="0"/>
              <a:t>Chapter 9</a:t>
            </a:r>
            <a:br>
              <a:rPr lang="en-US" cap="none" dirty="0" smtClean="0"/>
            </a:br>
            <a:r>
              <a:rPr lang="en-US" cap="none" dirty="0" smtClean="0"/>
              <a:t>Process Design and Layout Planning</a:t>
            </a:r>
            <a:endParaRPr lang="en-US" cap="none" dirty="0"/>
          </a:p>
        </p:txBody>
      </p:sp>
      <p:sp>
        <p:nvSpPr>
          <p:cNvPr id="2" name="Footer Placeholder 1"/>
          <p:cNvSpPr>
            <a:spLocks noGrp="1"/>
          </p:cNvSpPr>
          <p:nvPr>
            <p:ph type="ftr" sz="quarter" idx="11"/>
          </p:nvPr>
        </p:nvSpPr>
        <p:spPr>
          <a:xfrm>
            <a:off x="0" y="6629400"/>
            <a:ext cx="7278687" cy="288925"/>
          </a:xfrm>
        </p:spPr>
        <p:txBody>
          <a:bodyPr/>
          <a:lstStyle/>
          <a:p>
            <a:r>
              <a:rPr lang="en-US" dirty="0" err="1" smtClean="0"/>
              <a:t>Venkataraman</a:t>
            </a:r>
            <a:r>
              <a:rPr lang="en-US" dirty="0" smtClean="0"/>
              <a:t> &amp; Pinto, Operations Management, 1e. SAGE, 2018.</a:t>
            </a:r>
            <a:endParaRPr lang="en-US" dirty="0"/>
          </a:p>
        </p:txBody>
      </p:sp>
    </p:spTree>
    <p:extLst>
      <p:ext uri="{BB962C8B-B14F-4D97-AF65-F5344CB8AC3E}">
        <p14:creationId xmlns:p14="http://schemas.microsoft.com/office/powerpoint/2010/main" val="35232926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smtClean="0"/>
              <a:t>Designing Global Processes</a:t>
            </a:r>
            <a:endParaRPr lang="en-US" sz="2400" dirty="0"/>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Companies </a:t>
            </a:r>
            <a:r>
              <a:rPr lang="en-US" sz="2400" dirty="0"/>
              <a:t>with global operations have to answer the following </a:t>
            </a:r>
            <a:r>
              <a:rPr lang="en-US" sz="2400" dirty="0" smtClean="0"/>
              <a:t>questions:</a:t>
            </a:r>
            <a:endParaRPr lang="en-US" sz="2400" dirty="0"/>
          </a:p>
          <a:p>
            <a:pPr lvl="1"/>
            <a:r>
              <a:rPr lang="en-US" sz="2000" dirty="0" smtClean="0"/>
              <a:t>If </a:t>
            </a:r>
            <a:r>
              <a:rPr lang="en-US" sz="2000" dirty="0"/>
              <a:t>the company is producing similar products in several plants located in different countries, should the company be using similar processes in all locations to produce these products?</a:t>
            </a:r>
          </a:p>
          <a:p>
            <a:pPr lvl="1"/>
            <a:r>
              <a:rPr lang="en-US" sz="2000" dirty="0" smtClean="0"/>
              <a:t>If </a:t>
            </a:r>
            <a:r>
              <a:rPr lang="en-US" sz="2000" dirty="0"/>
              <a:t>the company decides to use similar processes, how should they be designed?</a:t>
            </a:r>
          </a:p>
          <a:p>
            <a:pPr lvl="1"/>
            <a:r>
              <a:rPr lang="en-US" sz="2000" dirty="0" smtClean="0"/>
              <a:t>If </a:t>
            </a:r>
            <a:r>
              <a:rPr lang="en-US" sz="2000" dirty="0"/>
              <a:t>the company decides to produce new products that satisfy the unique needs of the consumers in a given country, then what should be the design of these new processes</a:t>
            </a:r>
            <a:r>
              <a:rPr lang="en-US" sz="2000" dirty="0" smtClean="0"/>
              <a:t>?</a:t>
            </a:r>
            <a:endParaRPr lang="en-US"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8347250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smtClean="0"/>
              <a:t>Layout Planning</a:t>
            </a:r>
            <a:endParaRPr lang="en-US" sz="2400" dirty="0"/>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A </a:t>
            </a:r>
            <a:r>
              <a:rPr lang="en-US" sz="2400" dirty="0"/>
              <a:t>layout describes the physical arrangement of work and storage areas, departments, or equipment, within the confines of some physical structure such as a plant, office, warehouse, or a service facility. </a:t>
            </a:r>
            <a:endParaRPr lang="en-US" sz="2400" dirty="0" smtClean="0"/>
          </a:p>
          <a:p>
            <a:pPr lvl="0"/>
            <a:r>
              <a:rPr lang="en-US" sz="2400" dirty="0" smtClean="0"/>
              <a:t>The goal of layout planning is </a:t>
            </a:r>
            <a:r>
              <a:rPr lang="en-US" sz="2400" dirty="0"/>
              <a:t>to arrange people, equipment, materials, and processes so that the work flows smoothly and rapidly at all times. Other goals of layout planning </a:t>
            </a:r>
            <a:r>
              <a:rPr lang="en-US" sz="2400" dirty="0" smtClean="0"/>
              <a:t>include:</a:t>
            </a:r>
            <a:endParaRPr lang="en-US" sz="2400" dirty="0"/>
          </a:p>
          <a:p>
            <a:pPr lvl="0"/>
            <a:r>
              <a:rPr lang="en-US" sz="2400" dirty="0" smtClean="0"/>
              <a:t>Achieving </a:t>
            </a:r>
            <a:r>
              <a:rPr lang="en-US" sz="2400" dirty="0"/>
              <a:t>the appropriate product or service quality</a:t>
            </a:r>
          </a:p>
          <a:p>
            <a:pPr lvl="0"/>
            <a:r>
              <a:rPr lang="en-US" sz="2400" dirty="0" smtClean="0"/>
              <a:t>Eliminating </a:t>
            </a:r>
            <a:r>
              <a:rPr lang="en-US" sz="2400" dirty="0"/>
              <a:t>waste through the efficient use of workers and space</a:t>
            </a:r>
          </a:p>
          <a:p>
            <a:pPr lvl="0"/>
            <a:r>
              <a:rPr lang="en-US" sz="2400" dirty="0" smtClean="0"/>
              <a:t>Eliminating </a:t>
            </a:r>
            <a:r>
              <a:rPr lang="en-US" sz="2400" dirty="0"/>
              <a:t>bottlenecks in product or service </a:t>
            </a:r>
            <a:r>
              <a:rPr lang="en-US" sz="2400" dirty="0" smtClean="0"/>
              <a:t>flows</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9342321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800" dirty="0"/>
              <a:t>The Strategic Nature of Layout Decisions</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Layout </a:t>
            </a:r>
            <a:r>
              <a:rPr lang="en-US" sz="2400" dirty="0"/>
              <a:t>decisions are strategic decisions because they affect the cost and efficiency of </a:t>
            </a:r>
            <a:r>
              <a:rPr lang="en-US" sz="2400" dirty="0" smtClean="0"/>
              <a:t>operations.</a:t>
            </a:r>
          </a:p>
          <a:p>
            <a:pPr lvl="0"/>
            <a:r>
              <a:rPr lang="en-US" sz="2400" dirty="0" smtClean="0"/>
              <a:t>Basic </a:t>
            </a:r>
            <a:r>
              <a:rPr lang="en-US" sz="2400" dirty="0"/>
              <a:t>Types of Layouts</a:t>
            </a:r>
          </a:p>
          <a:p>
            <a:pPr lvl="1"/>
            <a:r>
              <a:rPr lang="en-US" sz="2000" dirty="0" smtClean="0"/>
              <a:t>Process layouts</a:t>
            </a:r>
          </a:p>
          <a:p>
            <a:pPr lvl="1"/>
            <a:r>
              <a:rPr lang="en-US" sz="2000" dirty="0" smtClean="0"/>
              <a:t>Product layouts</a:t>
            </a:r>
          </a:p>
          <a:p>
            <a:pPr lvl="1"/>
            <a:r>
              <a:rPr lang="en-US" sz="2000" dirty="0" smtClean="0"/>
              <a:t>Fixed-position layouts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4957543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9547"/>
            <a:ext cx="7696200" cy="914400"/>
          </a:xfrm>
        </p:spPr>
        <p:txBody>
          <a:bodyPr>
            <a:noAutofit/>
          </a:bodyPr>
          <a:lstStyle/>
          <a:p>
            <a:pPr lvl="0"/>
            <a:r>
              <a:rPr lang="en-US" sz="2200" dirty="0"/>
              <a:t>Process Layouts</a:t>
            </a:r>
          </a:p>
        </p:txBody>
      </p:sp>
      <p:sp>
        <p:nvSpPr>
          <p:cNvPr id="7" name="Content Placeholder 6"/>
          <p:cNvSpPr>
            <a:spLocks noGrp="1"/>
          </p:cNvSpPr>
          <p:nvPr>
            <p:ph idx="1"/>
          </p:nvPr>
        </p:nvSpPr>
        <p:spPr>
          <a:xfrm>
            <a:off x="990600" y="838200"/>
            <a:ext cx="7696200" cy="1143000"/>
          </a:xfrm>
        </p:spPr>
        <p:txBody>
          <a:bodyPr>
            <a:noAutofit/>
          </a:bodyPr>
          <a:lstStyle/>
          <a:p>
            <a:pPr lvl="0"/>
            <a:r>
              <a:rPr lang="en-US" sz="2000" dirty="0" smtClean="0"/>
              <a:t>A </a:t>
            </a:r>
            <a:r>
              <a:rPr lang="en-US" sz="2000" dirty="0"/>
              <a:t>process layout, often referred to as a functional layout, is used when a firm produces low volumes of products using job-shop or batch production processes. </a:t>
            </a:r>
            <a:endParaRPr lang="en-US" sz="2000" dirty="0" smtClean="0"/>
          </a:p>
          <a:p>
            <a:pPr lvl="0"/>
            <a:endParaRPr lang="en-US" sz="2400" dirty="0"/>
          </a:p>
          <a:p>
            <a:pPr marL="0" lvl="0" indent="0">
              <a:buNone/>
            </a:pPr>
            <a:endParaRPr lang="en-US" sz="24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23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905000"/>
            <a:ext cx="7904584" cy="44571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566448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990600"/>
          </a:xfrm>
        </p:spPr>
        <p:txBody>
          <a:bodyPr>
            <a:noAutofit/>
          </a:bodyPr>
          <a:lstStyle/>
          <a:p>
            <a:pPr lvl="0"/>
            <a:r>
              <a:rPr lang="en-US" sz="2200" dirty="0"/>
              <a:t>Process </a:t>
            </a:r>
            <a:r>
              <a:rPr lang="en-US" sz="2200" dirty="0" smtClean="0"/>
              <a:t>Layouts (Cont’d)</a:t>
            </a:r>
            <a:endParaRPr lang="en-US" sz="22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799" y="1447800"/>
            <a:ext cx="8429625" cy="3886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8181362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152400"/>
            <a:ext cx="7696200" cy="990600"/>
          </a:xfrm>
        </p:spPr>
        <p:txBody>
          <a:bodyPr>
            <a:noAutofit/>
          </a:bodyPr>
          <a:lstStyle/>
          <a:p>
            <a:pPr lvl="0"/>
            <a:r>
              <a:rPr lang="en-US" sz="2200" dirty="0"/>
              <a:t>Product Layouts</a:t>
            </a:r>
          </a:p>
        </p:txBody>
      </p:sp>
      <p:sp>
        <p:nvSpPr>
          <p:cNvPr id="7" name="Content Placeholder 6"/>
          <p:cNvSpPr>
            <a:spLocks noGrp="1"/>
          </p:cNvSpPr>
          <p:nvPr>
            <p:ph idx="1"/>
          </p:nvPr>
        </p:nvSpPr>
        <p:spPr>
          <a:xfrm>
            <a:off x="990600" y="1066800"/>
            <a:ext cx="7696200" cy="1371600"/>
          </a:xfrm>
        </p:spPr>
        <p:txBody>
          <a:bodyPr>
            <a:noAutofit/>
          </a:bodyPr>
          <a:lstStyle/>
          <a:p>
            <a:pPr lvl="0"/>
            <a:r>
              <a:rPr lang="en-US" sz="2000" dirty="0" smtClean="0"/>
              <a:t>A </a:t>
            </a:r>
            <a:r>
              <a:rPr lang="en-US" sz="2000" dirty="0"/>
              <a:t>product layout, also referred to as a straight-line layout, works well for repetitive or continuous flow processes used to produce a highly standardized product with high and constant demand. </a:t>
            </a:r>
            <a:endParaRPr lang="en-US" sz="2000" dirty="0" smtClean="0"/>
          </a:p>
          <a:p>
            <a:pPr lvl="0"/>
            <a:endParaRPr lang="en-US" sz="2400" dirty="0" smtClean="0"/>
          </a:p>
          <a:p>
            <a:pPr marL="0" lvl="0" indent="0">
              <a:buNone/>
            </a:pP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2286000"/>
            <a:ext cx="8382000" cy="3257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019723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152400"/>
            <a:ext cx="7696200" cy="914400"/>
          </a:xfrm>
        </p:spPr>
        <p:txBody>
          <a:bodyPr>
            <a:noAutofit/>
          </a:bodyPr>
          <a:lstStyle/>
          <a:p>
            <a:pPr lvl="0"/>
            <a:r>
              <a:rPr lang="en-US" sz="2400" dirty="0"/>
              <a:t>Product </a:t>
            </a:r>
            <a:r>
              <a:rPr lang="en-US" sz="2400" dirty="0" smtClean="0"/>
              <a:t>Layouts (Cont’d)</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371600"/>
            <a:ext cx="8193087" cy="43433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985926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Fixed-Position Layouts</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In </a:t>
            </a:r>
            <a:r>
              <a:rPr lang="en-US" sz="2400" dirty="0"/>
              <a:t>a fixed-position layout, the product remains stationary in the plant. </a:t>
            </a:r>
            <a:endParaRPr lang="en-US" sz="2400" dirty="0" smtClean="0"/>
          </a:p>
          <a:p>
            <a:pPr lvl="0"/>
            <a:r>
              <a:rPr lang="en-US" sz="2400" dirty="0" smtClean="0"/>
              <a:t>The resources such as workers, materials, machines, and tools needed to produce the product are brought to the product’s location. </a:t>
            </a:r>
          </a:p>
          <a:p>
            <a:pPr lvl="0"/>
            <a:r>
              <a:rPr lang="en-US" sz="2400" dirty="0" smtClean="0"/>
              <a:t>This type of layout works well for project-type processes such as shipbuilding and house construction in which the product produced is bulky or fragile. It requires less of time and money to move the resources to the product’s location than to change the location of workstations.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54055115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6220"/>
            <a:ext cx="7696200" cy="450980"/>
          </a:xfrm>
        </p:spPr>
        <p:txBody>
          <a:bodyPr>
            <a:noAutofit/>
          </a:bodyPr>
          <a:lstStyle/>
          <a:p>
            <a:pPr lvl="0"/>
            <a:r>
              <a:rPr lang="en-US" sz="1800" dirty="0"/>
              <a:t>Three Basic Types of Layouts</a:t>
            </a:r>
          </a:p>
        </p:txBody>
      </p:sp>
      <p:sp>
        <p:nvSpPr>
          <p:cNvPr id="5" name="Slide Number Placeholder 4"/>
          <p:cNvSpPr>
            <a:spLocks noGrp="1"/>
          </p:cNvSpPr>
          <p:nvPr>
            <p:ph type="sldNum" sz="quarter" idx="12"/>
          </p:nvPr>
        </p:nvSpPr>
        <p:spPr>
          <a:xfrm>
            <a:off x="8686800" y="6596419"/>
            <a:ext cx="457200" cy="244475"/>
          </a:xfrm>
        </p:spPr>
        <p:txBody>
          <a:bodyPr/>
          <a:lstStyle/>
          <a:p>
            <a:fld id="{B6F15528-21DE-4FAA-801E-634DDDAF4B2B}" type="slidenum">
              <a:rPr lang="en-US" smtClean="0"/>
              <a:pPr/>
              <a:t>28</a:t>
            </a:fld>
            <a:endParaRPr lang="en-US" dirty="0"/>
          </a:p>
        </p:txBody>
      </p:sp>
      <p:sp>
        <p:nvSpPr>
          <p:cNvPr id="8" name="Footer Placeholder 3"/>
          <p:cNvSpPr>
            <a:spLocks noGrp="1"/>
          </p:cNvSpPr>
          <p:nvPr>
            <p:ph type="ftr" sz="quarter" idx="11"/>
          </p:nvPr>
        </p:nvSpPr>
        <p:spPr>
          <a:xfrm>
            <a:off x="609600" y="6553200"/>
            <a:ext cx="7010400" cy="304800"/>
          </a:xfrm>
        </p:spPr>
        <p:txBody>
          <a:bodyPr/>
          <a:lstStyle/>
          <a:p>
            <a:r>
              <a:rPr lang="en-US" dirty="0" err="1" smtClean="0"/>
              <a:t>Venkataraman</a:t>
            </a:r>
            <a:r>
              <a:rPr lang="en-US" dirty="0" smtClean="0"/>
              <a:t> &amp; Pinto, Operations Management, 1e. SAGE, 2018.</a:t>
            </a:r>
            <a:endParaRPr lang="en-US" dirty="0"/>
          </a:p>
        </p:txBody>
      </p:sp>
      <p:pic>
        <p:nvPicPr>
          <p:cNvPr id="153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457200"/>
            <a:ext cx="6662512" cy="609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4783277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2155" y="6220"/>
            <a:ext cx="7696200" cy="762000"/>
          </a:xfrm>
        </p:spPr>
        <p:txBody>
          <a:bodyPr>
            <a:noAutofit/>
          </a:bodyPr>
          <a:lstStyle/>
          <a:p>
            <a:pPr lvl="0"/>
            <a:r>
              <a:rPr lang="en-US" sz="2200" dirty="0"/>
              <a:t>Other Types of Layouts</a:t>
            </a:r>
          </a:p>
        </p:txBody>
      </p:sp>
      <p:sp>
        <p:nvSpPr>
          <p:cNvPr id="7" name="Content Placeholder 6"/>
          <p:cNvSpPr>
            <a:spLocks noGrp="1"/>
          </p:cNvSpPr>
          <p:nvPr>
            <p:ph idx="1"/>
          </p:nvPr>
        </p:nvSpPr>
        <p:spPr>
          <a:xfrm>
            <a:off x="992155" y="609600"/>
            <a:ext cx="7696200" cy="1905000"/>
          </a:xfrm>
        </p:spPr>
        <p:txBody>
          <a:bodyPr>
            <a:noAutofit/>
          </a:bodyPr>
          <a:lstStyle/>
          <a:p>
            <a:pPr lvl="0"/>
            <a:r>
              <a:rPr lang="en-US" sz="1600" dirty="0" smtClean="0"/>
              <a:t>Hybrid </a:t>
            </a:r>
            <a:r>
              <a:rPr lang="en-US" sz="1600" dirty="0"/>
              <a:t>layouts, also known as combination layouts, combine the advantages of the three basic layout types. </a:t>
            </a:r>
            <a:endParaRPr lang="en-US" sz="1600" dirty="0" smtClean="0"/>
          </a:p>
          <a:p>
            <a:pPr lvl="0"/>
            <a:r>
              <a:rPr lang="en-US" sz="1600" dirty="0" smtClean="0"/>
              <a:t>Cellular Layout: A </a:t>
            </a:r>
            <a:r>
              <a:rPr lang="en-US" sz="1600" dirty="0"/>
              <a:t>popular hybrid layout is a cellular manufacturing layout. Cellular manufacturing layouts are based on the principles of group technology (GT), a parts coding and classification system in which parts or products with similar characteristics are grouped into families. </a:t>
            </a:r>
            <a:endParaRPr lang="en-US" sz="1600" dirty="0" smtClean="0"/>
          </a:p>
          <a:p>
            <a:pPr marL="0" lvl="0" indent="0">
              <a:buNone/>
            </a:pPr>
            <a:endParaRPr lang="en-US" sz="2400" dirty="0" smtClean="0"/>
          </a:p>
        </p:txBody>
      </p:sp>
      <p:sp>
        <p:nvSpPr>
          <p:cNvPr id="5" name="Slide Number Placeholder 4"/>
          <p:cNvSpPr>
            <a:spLocks noGrp="1"/>
          </p:cNvSpPr>
          <p:nvPr>
            <p:ph type="sldNum" sz="quarter" idx="12"/>
          </p:nvPr>
        </p:nvSpPr>
        <p:spPr>
          <a:xfrm>
            <a:off x="8686800" y="6605749"/>
            <a:ext cx="457200" cy="244475"/>
          </a:xfrm>
        </p:spPr>
        <p:txBody>
          <a:bodyPr/>
          <a:lstStyle/>
          <a:p>
            <a:fld id="{B6F15528-21DE-4FAA-801E-634DDDAF4B2B}" type="slidenum">
              <a:rPr lang="en-US" smtClean="0"/>
              <a:pPr/>
              <a:t>29</a:t>
            </a:fld>
            <a:endParaRPr lang="en-US" dirty="0"/>
          </a:p>
        </p:txBody>
      </p:sp>
      <p:sp>
        <p:nvSpPr>
          <p:cNvPr id="8" name="Footer Placeholder 3"/>
          <p:cNvSpPr>
            <a:spLocks noGrp="1"/>
          </p:cNvSpPr>
          <p:nvPr>
            <p:ph type="ftr" sz="quarter" idx="11"/>
          </p:nvPr>
        </p:nvSpPr>
        <p:spPr>
          <a:xfrm>
            <a:off x="609600" y="6553200"/>
            <a:ext cx="7010400" cy="293914"/>
          </a:xfrm>
        </p:spPr>
        <p:txBody>
          <a:bodyPr/>
          <a:lstStyle/>
          <a:p>
            <a:r>
              <a:rPr lang="en-US" dirty="0" err="1" smtClean="0"/>
              <a:t>Venkataraman</a:t>
            </a:r>
            <a:r>
              <a:rPr lang="en-US" dirty="0" smtClean="0"/>
              <a:t> &amp; Pinto, Operations Management, 1e. SAGE, 2018.</a:t>
            </a:r>
            <a:endParaRPr lang="en-US" dirty="0"/>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2155" y="2286000"/>
            <a:ext cx="7895253" cy="42930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901228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Learning Objectives</a:t>
            </a:r>
            <a:endParaRPr lang="en-US" sz="2400" dirty="0"/>
          </a:p>
        </p:txBody>
      </p:sp>
      <p:sp>
        <p:nvSpPr>
          <p:cNvPr id="7" name="Content Placeholder 6"/>
          <p:cNvSpPr>
            <a:spLocks noGrp="1"/>
          </p:cNvSpPr>
          <p:nvPr>
            <p:ph idx="1"/>
          </p:nvPr>
        </p:nvSpPr>
        <p:spPr>
          <a:xfrm>
            <a:off x="990600" y="1295400"/>
            <a:ext cx="7696200" cy="4876800"/>
          </a:xfrm>
        </p:spPr>
        <p:txBody>
          <a:bodyPr>
            <a:noAutofit/>
          </a:bodyPr>
          <a:lstStyle/>
          <a:p>
            <a:pPr lvl="0"/>
            <a:r>
              <a:rPr lang="en-US" sz="2400" dirty="0" smtClean="0"/>
              <a:t>Argue </a:t>
            </a:r>
            <a:r>
              <a:rPr lang="en-US" sz="2400" dirty="0"/>
              <a:t>for the strategic importance of process selection to an </a:t>
            </a:r>
            <a:r>
              <a:rPr lang="en-US" sz="2400" dirty="0" smtClean="0"/>
              <a:t>organization.</a:t>
            </a:r>
            <a:endParaRPr lang="en-US" sz="2400" dirty="0"/>
          </a:p>
          <a:p>
            <a:pPr lvl="0"/>
            <a:r>
              <a:rPr lang="en-US" sz="2400" dirty="0" smtClean="0"/>
              <a:t>List </a:t>
            </a:r>
            <a:r>
              <a:rPr lang="en-US" sz="2400" dirty="0"/>
              <a:t>the unique features in the design of service processes.  </a:t>
            </a:r>
          </a:p>
          <a:p>
            <a:pPr lvl="0"/>
            <a:r>
              <a:rPr lang="en-US" sz="2400" dirty="0" smtClean="0"/>
              <a:t>Defend </a:t>
            </a:r>
            <a:r>
              <a:rPr lang="en-US" sz="2400" dirty="0"/>
              <a:t>the </a:t>
            </a:r>
            <a:r>
              <a:rPr lang="en-US" sz="2400" dirty="0" smtClean="0"/>
              <a:t>importance of synchronizing internal </a:t>
            </a:r>
            <a:r>
              <a:rPr lang="en-US" sz="2400" dirty="0"/>
              <a:t>processes with the external </a:t>
            </a:r>
            <a:r>
              <a:rPr lang="en-US" sz="2400" dirty="0" smtClean="0"/>
              <a:t>processes.</a:t>
            </a:r>
            <a:endParaRPr lang="en-US" sz="2400" dirty="0"/>
          </a:p>
          <a:p>
            <a:pPr lvl="0"/>
            <a:r>
              <a:rPr lang="en-US" sz="2400" dirty="0" smtClean="0"/>
              <a:t>Describe </a:t>
            </a:r>
            <a:r>
              <a:rPr lang="en-US" sz="2400" dirty="0"/>
              <a:t>the unique challenges involved in designing global processes. </a:t>
            </a:r>
          </a:p>
          <a:p>
            <a:pPr lvl="0"/>
            <a:r>
              <a:rPr lang="en-US" sz="2400" dirty="0" smtClean="0"/>
              <a:t>Construct </a:t>
            </a:r>
            <a:r>
              <a:rPr lang="en-US" sz="2400" dirty="0"/>
              <a:t>the different </a:t>
            </a:r>
            <a:r>
              <a:rPr lang="en-US" sz="2400" dirty="0" smtClean="0"/>
              <a:t>layouts and their </a:t>
            </a:r>
            <a:r>
              <a:rPr lang="en-US" sz="2400" dirty="0"/>
              <a:t>features.</a:t>
            </a:r>
          </a:p>
          <a:p>
            <a:pPr lvl="0"/>
            <a:r>
              <a:rPr lang="en-US" sz="2400" dirty="0" smtClean="0"/>
              <a:t>List </a:t>
            </a:r>
            <a:r>
              <a:rPr lang="en-US" sz="2400" dirty="0"/>
              <a:t>strategies that companies can take to address the legal, </a:t>
            </a:r>
            <a:r>
              <a:rPr lang="en-US" sz="2400" dirty="0" smtClean="0"/>
              <a:t>ethical, </a:t>
            </a:r>
            <a:r>
              <a:rPr lang="en-US" sz="2400" dirty="0"/>
              <a:t>and sustainability issues in process design and layout planning</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45442165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Service Layouts</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Factors </a:t>
            </a:r>
            <a:r>
              <a:rPr lang="en-US" sz="2400" dirty="0"/>
              <a:t>have to be taken into consideration when planning service layouts</a:t>
            </a:r>
            <a:r>
              <a:rPr lang="en-US" sz="2400" dirty="0" smtClean="0"/>
              <a:t>.</a:t>
            </a:r>
          </a:p>
          <a:p>
            <a:pPr lvl="0"/>
            <a:r>
              <a:rPr lang="en-US" sz="2400" dirty="0" smtClean="0"/>
              <a:t>One </a:t>
            </a:r>
            <a:r>
              <a:rPr lang="en-US" sz="2400" dirty="0"/>
              <a:t>is the physical surroundings, known as the </a:t>
            </a:r>
            <a:r>
              <a:rPr lang="en-US" sz="2400" i="1" dirty="0"/>
              <a:t>servicescape</a:t>
            </a:r>
            <a:r>
              <a:rPr lang="en-US" sz="2400" dirty="0"/>
              <a:t>, in which a service is assembled and delivered and the seller and customer interact</a:t>
            </a:r>
            <a:r>
              <a:rPr lang="en-US" sz="2400" dirty="0" smtClean="0"/>
              <a:t>.</a:t>
            </a:r>
          </a:p>
          <a:p>
            <a:pPr lvl="0"/>
            <a:r>
              <a:rPr lang="en-US" sz="2400" dirty="0" smtClean="0"/>
              <a:t>Starbucks </a:t>
            </a:r>
            <a:r>
              <a:rPr lang="en-US" sz="2400" dirty="0"/>
              <a:t>has deliberately created a </a:t>
            </a:r>
            <a:r>
              <a:rPr lang="en-US" sz="2400" i="1" dirty="0"/>
              <a:t>servicescape</a:t>
            </a:r>
            <a:r>
              <a:rPr lang="en-US" sz="2400" dirty="0"/>
              <a:t> that mimics a homey, comfortable atmosphere, with Wi-Fi, couches, and comfortable décor. Patrons can sit and get work done or leisurely enjoy their coffee</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424226534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Warehouse Layouts</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Is </a:t>
            </a:r>
            <a:r>
              <a:rPr lang="en-US" sz="2400" dirty="0"/>
              <a:t>the warehouse large enough or should more square footage be added? </a:t>
            </a:r>
          </a:p>
          <a:p>
            <a:pPr lvl="0"/>
            <a:r>
              <a:rPr lang="en-US" sz="2400" dirty="0" smtClean="0"/>
              <a:t>How </a:t>
            </a:r>
            <a:r>
              <a:rPr lang="en-US" sz="2400" dirty="0"/>
              <a:t>much of the process can be (or should be) automated? </a:t>
            </a:r>
          </a:p>
          <a:p>
            <a:pPr lvl="0"/>
            <a:r>
              <a:rPr lang="en-US" sz="2400" dirty="0" smtClean="0"/>
              <a:t>Does </a:t>
            </a:r>
            <a:r>
              <a:rPr lang="en-US" sz="2400" dirty="0"/>
              <a:t>the warehouse provide efficient paths for the movement of personnel and material handling equipment, such as forklifts? </a:t>
            </a:r>
          </a:p>
          <a:p>
            <a:pPr lvl="0"/>
            <a:r>
              <a:rPr lang="en-US" sz="2400" dirty="0" smtClean="0"/>
              <a:t>How </a:t>
            </a:r>
            <a:r>
              <a:rPr lang="en-US" sz="2400" dirty="0"/>
              <a:t>many loading bays are needed?</a:t>
            </a:r>
          </a:p>
          <a:p>
            <a:pPr lvl="0"/>
            <a:r>
              <a:rPr lang="en-US" sz="2400" dirty="0" smtClean="0"/>
              <a:t>How </a:t>
            </a:r>
            <a:r>
              <a:rPr lang="en-US" sz="2400" dirty="0"/>
              <a:t>many racks and storage structures must be installed?</a:t>
            </a:r>
          </a:p>
          <a:p>
            <a:pPr lvl="0"/>
            <a:r>
              <a:rPr lang="en-US" sz="2400" dirty="0" smtClean="0"/>
              <a:t>Where </a:t>
            </a:r>
            <a:r>
              <a:rPr lang="en-US" sz="2400" dirty="0"/>
              <a:t>should products be stored?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91890224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Office Layouts</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A </a:t>
            </a:r>
            <a:r>
              <a:rPr lang="en-US" sz="2400" dirty="0"/>
              <a:t>traditional office layout has offices with walls and doors to reflect the status of employees in the organization’s hierarchy, reduce noise, and maintain privacy. </a:t>
            </a:r>
            <a:endParaRPr lang="en-US" sz="2400" dirty="0" smtClean="0"/>
          </a:p>
          <a:p>
            <a:pPr lvl="0"/>
            <a:r>
              <a:rPr lang="en-US" sz="2400" dirty="0" smtClean="0"/>
              <a:t>In </a:t>
            </a:r>
            <a:r>
              <a:rPr lang="en-US" sz="2400" dirty="0"/>
              <a:t>a cubical layout, rows of cubicles are separated by aisles to facilitate communication among the cubicles’ occupants. </a:t>
            </a:r>
            <a:endParaRPr lang="en-US" sz="2400" dirty="0" smtClean="0"/>
          </a:p>
          <a:p>
            <a:pPr lvl="0"/>
            <a:r>
              <a:rPr lang="en-US" sz="2400" dirty="0" smtClean="0"/>
              <a:t>Many </a:t>
            </a:r>
            <a:r>
              <a:rPr lang="en-US" sz="2400" dirty="0"/>
              <a:t>office layouts now have low-rise partitions instead of walls to separate offices. Office layout considerations are safety, facilitating teamwork, and maximizing working conditions, all of which are applicable to both factory and service layouts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95397123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800" dirty="0"/>
              <a:t> </a:t>
            </a:r>
            <a:r>
              <a:rPr lang="en-US" sz="2400" dirty="0"/>
              <a:t>Restaurant Layouts</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The </a:t>
            </a:r>
            <a:r>
              <a:rPr lang="en-US" sz="2400" dirty="0"/>
              <a:t>entryway should be as attractive as possible because </a:t>
            </a:r>
            <a:r>
              <a:rPr lang="en-US" sz="2400" dirty="0" smtClean="0"/>
              <a:t>customers </a:t>
            </a:r>
            <a:r>
              <a:rPr lang="en-US" sz="2400" dirty="0"/>
              <a:t>see </a:t>
            </a:r>
            <a:r>
              <a:rPr lang="en-US" sz="2400" dirty="0" smtClean="0"/>
              <a:t>it first.</a:t>
            </a:r>
            <a:endParaRPr lang="en-US" sz="2400" dirty="0"/>
          </a:p>
          <a:p>
            <a:pPr lvl="0"/>
            <a:r>
              <a:rPr lang="en-US" sz="2400" dirty="0" smtClean="0"/>
              <a:t>The </a:t>
            </a:r>
            <a:r>
              <a:rPr lang="en-US" sz="2400" dirty="0"/>
              <a:t>waiting and dining areas should have comfortable seats along with </a:t>
            </a:r>
            <a:r>
              <a:rPr lang="en-US" sz="2400" dirty="0" smtClean="0"/>
              <a:t>menus.</a:t>
            </a:r>
          </a:p>
          <a:p>
            <a:pPr lvl="0"/>
            <a:r>
              <a:rPr lang="en-US" sz="2400" dirty="0" smtClean="0"/>
              <a:t>The </a:t>
            </a:r>
            <a:r>
              <a:rPr lang="en-US" sz="2400" dirty="0"/>
              <a:t>bar area should also have comfortable seating and provide for the efficient flow of </a:t>
            </a:r>
            <a:r>
              <a:rPr lang="en-US" sz="2400" dirty="0" smtClean="0"/>
              <a:t>guests.</a:t>
            </a:r>
            <a:endParaRPr lang="en-US" sz="2400" dirty="0"/>
          </a:p>
          <a:p>
            <a:pPr lvl="0"/>
            <a:r>
              <a:rPr lang="en-US" sz="2400" dirty="0" smtClean="0"/>
              <a:t>The </a:t>
            </a:r>
            <a:r>
              <a:rPr lang="en-US" sz="2400" dirty="0"/>
              <a:t>layout of the kitchen area is determined by the type of food served and the type of </a:t>
            </a:r>
            <a:r>
              <a:rPr lang="en-US" sz="2400" dirty="0" smtClean="0"/>
              <a:t>equipment.</a:t>
            </a:r>
          </a:p>
          <a:p>
            <a:pPr lvl="0"/>
            <a:r>
              <a:rPr lang="en-US" sz="2400" dirty="0" smtClean="0"/>
              <a:t>Restrooms</a:t>
            </a:r>
            <a:r>
              <a:rPr lang="en-US" sz="2400" dirty="0"/>
              <a:t>. The same effort that was expended in creating the design and ambience for other areas of the restaurant should carry through to restroom layout.</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30524182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371600"/>
          </a:xfrm>
        </p:spPr>
        <p:txBody>
          <a:bodyPr>
            <a:noAutofit/>
          </a:bodyPr>
          <a:lstStyle/>
          <a:p>
            <a:pPr lvl="0"/>
            <a:r>
              <a:rPr lang="en-US" sz="2400" dirty="0" smtClean="0"/>
              <a:t>Legal, Ethical, and Sustainability Issues in Process Design and Layout Planning</a:t>
            </a:r>
            <a:endParaRPr lang="en-US" sz="2400" dirty="0"/>
          </a:p>
        </p:txBody>
      </p:sp>
      <p:sp>
        <p:nvSpPr>
          <p:cNvPr id="7" name="Content Placeholder 6"/>
          <p:cNvSpPr>
            <a:spLocks noGrp="1"/>
          </p:cNvSpPr>
          <p:nvPr>
            <p:ph idx="1"/>
          </p:nvPr>
        </p:nvSpPr>
        <p:spPr>
          <a:xfrm>
            <a:off x="990600" y="1600200"/>
            <a:ext cx="7696200" cy="4572000"/>
          </a:xfrm>
        </p:spPr>
        <p:txBody>
          <a:bodyPr>
            <a:noAutofit/>
          </a:bodyPr>
          <a:lstStyle/>
          <a:p>
            <a:pPr lvl="0"/>
            <a:r>
              <a:rPr lang="en-US" sz="2400" dirty="0" smtClean="0"/>
              <a:t>Using </a:t>
            </a:r>
            <a:r>
              <a:rPr lang="en-US" sz="2400" dirty="0"/>
              <a:t>materials in production processes that are nontoxic, are recyclable, and require </a:t>
            </a:r>
            <a:r>
              <a:rPr lang="en-US" sz="2400" dirty="0" smtClean="0"/>
              <a:t>low energy</a:t>
            </a:r>
            <a:r>
              <a:rPr lang="en-US" sz="2400" dirty="0"/>
              <a:t>.</a:t>
            </a:r>
          </a:p>
          <a:p>
            <a:pPr lvl="0"/>
            <a:r>
              <a:rPr lang="en-US" sz="2400" dirty="0" smtClean="0"/>
              <a:t>Designing </a:t>
            </a:r>
            <a:r>
              <a:rPr lang="en-US" sz="2400" dirty="0"/>
              <a:t>or redesigning processes that </a:t>
            </a:r>
            <a:r>
              <a:rPr lang="en-US" sz="2400" dirty="0" smtClean="0"/>
              <a:t>do not waste resources or produce harmful </a:t>
            </a:r>
            <a:r>
              <a:rPr lang="en-US" sz="2400" dirty="0"/>
              <a:t>byproducts.</a:t>
            </a:r>
          </a:p>
          <a:p>
            <a:pPr lvl="0"/>
            <a:r>
              <a:rPr lang="en-US" sz="2400" dirty="0" smtClean="0"/>
              <a:t>Processes </a:t>
            </a:r>
            <a:r>
              <a:rPr lang="en-US" sz="2400" dirty="0"/>
              <a:t>so that byproducts </a:t>
            </a:r>
            <a:r>
              <a:rPr lang="en-US" sz="2400" dirty="0" smtClean="0"/>
              <a:t>can be recycled.</a:t>
            </a:r>
            <a:endParaRPr lang="en-US" sz="2400" dirty="0"/>
          </a:p>
          <a:p>
            <a:pPr lvl="0"/>
            <a:r>
              <a:rPr lang="en-US" sz="2400" dirty="0" smtClean="0"/>
              <a:t>Processes and work areas to </a:t>
            </a:r>
            <a:r>
              <a:rPr lang="en-US" sz="2400" dirty="0"/>
              <a:t>maintain the physical well-being of workers and the general public. </a:t>
            </a:r>
          </a:p>
          <a:p>
            <a:pPr lvl="0"/>
            <a:r>
              <a:rPr lang="en-US" sz="2400" dirty="0" smtClean="0"/>
              <a:t>Ethical </a:t>
            </a:r>
            <a:r>
              <a:rPr lang="en-US" sz="2400" dirty="0"/>
              <a:t>companies design their processes so that the safety of workers and consumers are not compromised.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58252335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838200" y="9331"/>
            <a:ext cx="8305800" cy="685800"/>
          </a:xfrm>
        </p:spPr>
        <p:txBody>
          <a:bodyPr>
            <a:noAutofit/>
          </a:bodyPr>
          <a:lstStyle/>
          <a:p>
            <a:pPr lvl="0"/>
            <a:r>
              <a:rPr lang="en-US" sz="1800" dirty="0" smtClean="0"/>
              <a:t>Legal, Ethical, and Sustainability Issues in Process Design and Layout </a:t>
            </a:r>
            <a:r>
              <a:rPr lang="en-US" sz="1800" dirty="0" smtClean="0"/>
              <a:t>Planning (Cont’d)</a:t>
            </a:r>
            <a:endParaRPr lang="en-US" sz="1800" dirty="0"/>
          </a:p>
        </p:txBody>
      </p:sp>
      <p:sp>
        <p:nvSpPr>
          <p:cNvPr id="5" name="Slide Number Placeholder 4"/>
          <p:cNvSpPr>
            <a:spLocks noGrp="1"/>
          </p:cNvSpPr>
          <p:nvPr>
            <p:ph type="sldNum" sz="quarter" idx="12"/>
          </p:nvPr>
        </p:nvSpPr>
        <p:spPr>
          <a:xfrm>
            <a:off x="8686799" y="6613525"/>
            <a:ext cx="457200" cy="244475"/>
          </a:xfrm>
        </p:spPr>
        <p:txBody>
          <a:bodyPr/>
          <a:lstStyle/>
          <a:p>
            <a:fld id="{B6F15528-21DE-4FAA-801E-634DDDAF4B2B}" type="slidenum">
              <a:rPr lang="en-US" smtClean="0"/>
              <a:pPr/>
              <a:t>35</a:t>
            </a:fld>
            <a:endParaRPr lang="en-US" dirty="0"/>
          </a:p>
        </p:txBody>
      </p:sp>
      <p:sp>
        <p:nvSpPr>
          <p:cNvPr id="8" name="Footer Placeholder 3"/>
          <p:cNvSpPr>
            <a:spLocks noGrp="1"/>
          </p:cNvSpPr>
          <p:nvPr>
            <p:ph type="ftr" sz="quarter" idx="11"/>
          </p:nvPr>
        </p:nvSpPr>
        <p:spPr>
          <a:xfrm>
            <a:off x="609600" y="6553200"/>
            <a:ext cx="7010400" cy="304800"/>
          </a:xfrm>
        </p:spPr>
        <p:txBody>
          <a:bodyPr/>
          <a:lstStyle/>
          <a:p>
            <a:r>
              <a:rPr lang="en-US" dirty="0" err="1" smtClean="0"/>
              <a:t>Venkataraman</a:t>
            </a:r>
            <a:r>
              <a:rPr lang="en-US" dirty="0" smtClean="0"/>
              <a:t> &amp; Pinto, Operations Management, 1e. SAGE, 2018.</a:t>
            </a:r>
            <a:endParaRPr lang="en-US" dirty="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706" y="761999"/>
            <a:ext cx="8477293" cy="48006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694698" y="5554825"/>
            <a:ext cx="5410200" cy="1015663"/>
          </a:xfrm>
          <a:prstGeom prst="rect">
            <a:avLst/>
          </a:prstGeom>
        </p:spPr>
        <p:txBody>
          <a:bodyPr wrap="square">
            <a:spAutoFit/>
          </a:bodyPr>
          <a:lstStyle/>
          <a:p>
            <a:r>
              <a:rPr lang="en-GB" sz="1200" dirty="0"/>
              <a:t>* 2014 data.</a:t>
            </a:r>
          </a:p>
          <a:p>
            <a:r>
              <a:rPr lang="en-GB" sz="1200" dirty="0"/>
              <a:t>SOURCE: Adapted from Winter, C. (2014, October 20). Big box retail’s latest bright idea: Solar power. Bloomberg Businessweek. Retrieved from http://www.businessweek.com/articles/2014-10-20/big-box-retails-latest-bright-idea-solar-power</a:t>
            </a:r>
            <a:endParaRPr lang="en-GB" sz="1200" dirty="0"/>
          </a:p>
        </p:txBody>
      </p:sp>
    </p:spTree>
    <p:extLst>
      <p:ext uri="{BB962C8B-B14F-4D97-AF65-F5344CB8AC3E}">
        <p14:creationId xmlns:p14="http://schemas.microsoft.com/office/powerpoint/2010/main" val="18495820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Operations Profile: </a:t>
            </a:r>
            <a:br>
              <a:rPr lang="en-US" sz="2400" dirty="0" smtClean="0"/>
            </a:br>
            <a:r>
              <a:rPr lang="en-US" sz="2400" dirty="0" smtClean="0"/>
              <a:t>Process Redesign </a:t>
            </a:r>
            <a:r>
              <a:rPr lang="en-US" sz="2400" dirty="0" smtClean="0"/>
              <a:t>at </a:t>
            </a:r>
            <a:r>
              <a:rPr lang="en-US" sz="2400" dirty="0" smtClean="0"/>
              <a:t>Mars</a:t>
            </a:r>
            <a:endParaRPr lang="en-US" sz="2400" dirty="0"/>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Sustainability </a:t>
            </a:r>
            <a:r>
              <a:rPr lang="en-US" sz="2400" dirty="0"/>
              <a:t>workshops are held at Mars sites worldwide, and employees are encouraged to dedicate a week to generating ideas for new processes to save energy and water and to reduce waste.  </a:t>
            </a:r>
            <a:endParaRPr lang="en-US" sz="2400" dirty="0" smtClean="0"/>
          </a:p>
          <a:p>
            <a:pPr lvl="0"/>
            <a:r>
              <a:rPr lang="en-US" sz="2400" dirty="0" smtClean="0"/>
              <a:t>Mars</a:t>
            </a:r>
            <a:r>
              <a:rPr lang="en-US" sz="2400" dirty="0"/>
              <a:t>’ goal is to acquire 100% of its cocoa, fish and seafood products, black tea, coffee beans, and palm oil from sustainable sources worldwide</a:t>
            </a:r>
            <a:r>
              <a:rPr lang="en-US" sz="2400" dirty="0" smtClean="0"/>
              <a:t>.</a:t>
            </a:r>
          </a:p>
          <a:p>
            <a:pPr lvl="0"/>
            <a:r>
              <a:rPr lang="en-US" sz="2400" dirty="0" smtClean="0"/>
              <a:t>All </a:t>
            </a:r>
            <a:r>
              <a:rPr lang="en-US" sz="2400" dirty="0"/>
              <a:t>of the company’s product packaging has been redesigned to reduce its weight, ensure </a:t>
            </a:r>
            <a:r>
              <a:rPr lang="en-US" sz="2400" dirty="0" smtClean="0"/>
              <a:t>it is </a:t>
            </a:r>
            <a:r>
              <a:rPr lang="en-US" sz="2400" dirty="0"/>
              <a:t>100% recyclable, or make use of recycled materials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5570967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smtClean="0"/>
              <a:t>Designing, Selecting, and Redesigning Manufacturing Processes</a:t>
            </a:r>
            <a:endParaRPr lang="en-US" sz="2400" dirty="0"/>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A </a:t>
            </a:r>
            <a:r>
              <a:rPr lang="en-US" sz="2400" dirty="0"/>
              <a:t>process is a collection of interrelated tasks that convert specific inputs into specific outputs</a:t>
            </a:r>
            <a:r>
              <a:rPr lang="en-US" sz="2400" dirty="0" smtClean="0"/>
              <a:t>.</a:t>
            </a:r>
          </a:p>
          <a:p>
            <a:pPr lvl="0"/>
            <a:r>
              <a:rPr lang="en-US" sz="2400" dirty="0" smtClean="0"/>
              <a:t>A </a:t>
            </a:r>
            <a:r>
              <a:rPr lang="en-US" sz="2400" dirty="0"/>
              <a:t>process design is the most cost effective way to achieve this transformation in order to produce goods or services that satisfy customers’ needs and achieve the firm’s sustainability goals while accommodating the firm’s technological and managerial constraints. </a:t>
            </a:r>
            <a:endParaRPr lang="en-US" sz="2400" dirty="0" smtClean="0"/>
          </a:p>
          <a:p>
            <a:pPr lvl="0"/>
            <a:r>
              <a:rPr lang="en-US" sz="2400" dirty="0" smtClean="0"/>
              <a:t>The </a:t>
            </a:r>
            <a:r>
              <a:rPr lang="en-US" sz="2400" dirty="0"/>
              <a:t>particular process a company selects is influenced by its process </a:t>
            </a:r>
            <a:r>
              <a:rPr lang="en-US" sz="2400" dirty="0" smtClean="0"/>
              <a:t>strategy.</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9695604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66800" y="0"/>
            <a:ext cx="7696200" cy="762000"/>
          </a:xfrm>
        </p:spPr>
        <p:txBody>
          <a:bodyPr>
            <a:noAutofit/>
          </a:bodyPr>
          <a:lstStyle/>
          <a:p>
            <a:pPr lvl="0"/>
            <a:r>
              <a:rPr lang="en-US" sz="2400" dirty="0"/>
              <a:t>Basic Process Types</a:t>
            </a:r>
          </a:p>
        </p:txBody>
      </p:sp>
      <p:sp>
        <p:nvSpPr>
          <p:cNvPr id="7" name="Content Placeholder 6"/>
          <p:cNvSpPr>
            <a:spLocks noGrp="1"/>
          </p:cNvSpPr>
          <p:nvPr>
            <p:ph idx="1"/>
          </p:nvPr>
        </p:nvSpPr>
        <p:spPr>
          <a:xfrm>
            <a:off x="1038808" y="685800"/>
            <a:ext cx="7696200" cy="1524000"/>
          </a:xfrm>
        </p:spPr>
        <p:txBody>
          <a:bodyPr>
            <a:noAutofit/>
          </a:bodyPr>
          <a:lstStyle/>
          <a:p>
            <a:pPr lvl="0"/>
            <a:r>
              <a:rPr lang="en-US" sz="1600" dirty="0" smtClean="0"/>
              <a:t>Project process</a:t>
            </a:r>
          </a:p>
          <a:p>
            <a:pPr lvl="0"/>
            <a:r>
              <a:rPr lang="en-US" sz="1600" dirty="0" smtClean="0"/>
              <a:t>Job-shop process</a:t>
            </a:r>
          </a:p>
          <a:p>
            <a:pPr lvl="0"/>
            <a:r>
              <a:rPr lang="en-US" sz="1600" dirty="0" smtClean="0"/>
              <a:t>Batch process</a:t>
            </a:r>
          </a:p>
          <a:p>
            <a:pPr lvl="0"/>
            <a:r>
              <a:rPr lang="en-US" sz="1600" dirty="0" smtClean="0"/>
              <a:t>Repetitive </a:t>
            </a:r>
            <a:r>
              <a:rPr lang="en-US" sz="1600" dirty="0"/>
              <a:t>manufacturing </a:t>
            </a:r>
            <a:r>
              <a:rPr lang="en-US" sz="1600" dirty="0" smtClean="0"/>
              <a:t>process</a:t>
            </a:r>
          </a:p>
          <a:p>
            <a:pPr lvl="0"/>
            <a:r>
              <a:rPr lang="en-US" sz="1600" dirty="0" smtClean="0"/>
              <a:t>Continuous </a:t>
            </a:r>
            <a:r>
              <a:rPr lang="en-US" sz="1600" dirty="0"/>
              <a:t>flow </a:t>
            </a:r>
            <a:r>
              <a:rPr lang="en-US" sz="1600" dirty="0" smtClean="0"/>
              <a:t>process</a:t>
            </a:r>
          </a:p>
          <a:p>
            <a:pPr marL="0" lvl="0" indent="0">
              <a:buNone/>
            </a:pPr>
            <a:endParaRPr lang="en-US" sz="2400" dirty="0"/>
          </a:p>
        </p:txBody>
      </p:sp>
      <p:sp>
        <p:nvSpPr>
          <p:cNvPr id="5" name="Slide Number Placeholder 4"/>
          <p:cNvSpPr>
            <a:spLocks noGrp="1"/>
          </p:cNvSpPr>
          <p:nvPr>
            <p:ph type="sldNum" sz="quarter" idx="12"/>
          </p:nvPr>
        </p:nvSpPr>
        <p:spPr>
          <a:xfrm>
            <a:off x="8674359" y="6613525"/>
            <a:ext cx="457200" cy="244475"/>
          </a:xfrm>
        </p:spPr>
        <p:txBody>
          <a:bodyPr/>
          <a:lstStyle/>
          <a:p>
            <a:fld id="{B6F15528-21DE-4FAA-801E-634DDDAF4B2B}" type="slidenum">
              <a:rPr lang="en-US" smtClean="0"/>
              <a:pPr/>
              <a:t>6</a:t>
            </a:fld>
            <a:endParaRPr lang="en-US" dirty="0"/>
          </a:p>
        </p:txBody>
      </p:sp>
      <p:sp>
        <p:nvSpPr>
          <p:cNvPr id="8" name="Footer Placeholder 3"/>
          <p:cNvSpPr>
            <a:spLocks noGrp="1"/>
          </p:cNvSpPr>
          <p:nvPr>
            <p:ph type="ftr" sz="quarter" idx="11"/>
          </p:nvPr>
        </p:nvSpPr>
        <p:spPr>
          <a:xfrm>
            <a:off x="609600" y="6553200"/>
            <a:ext cx="7010400" cy="304800"/>
          </a:xfrm>
        </p:spPr>
        <p:txBody>
          <a:bodyPr/>
          <a:lstStyle/>
          <a:p>
            <a:r>
              <a:rPr lang="en-US" smtClean="0"/>
              <a:t>Venkataraman &amp; Pinto, Operations Management, 1e. SAGE, 2018.</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2133600"/>
            <a:ext cx="7848600" cy="449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163521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66800" y="76200"/>
            <a:ext cx="7696200" cy="533400"/>
          </a:xfrm>
        </p:spPr>
        <p:txBody>
          <a:bodyPr>
            <a:noAutofit/>
          </a:bodyPr>
          <a:lstStyle/>
          <a:p>
            <a:pPr lvl="0"/>
            <a:r>
              <a:rPr lang="en-US" sz="2000" dirty="0"/>
              <a:t>Product-Process Matrix</a:t>
            </a:r>
          </a:p>
        </p:txBody>
      </p:sp>
      <p:sp>
        <p:nvSpPr>
          <p:cNvPr id="5" name="Slide Number Placeholder 4"/>
          <p:cNvSpPr>
            <a:spLocks noGrp="1"/>
          </p:cNvSpPr>
          <p:nvPr>
            <p:ph type="sldNum" sz="quarter" idx="12"/>
          </p:nvPr>
        </p:nvSpPr>
        <p:spPr>
          <a:xfrm>
            <a:off x="8686800" y="6596419"/>
            <a:ext cx="457200" cy="244475"/>
          </a:xfrm>
        </p:spPr>
        <p:txBody>
          <a:bodyPr/>
          <a:lstStyle/>
          <a:p>
            <a:fld id="{B6F15528-21DE-4FAA-801E-634DDDAF4B2B}" type="slidenum">
              <a:rPr lang="en-US" smtClean="0"/>
              <a:pPr/>
              <a:t>7</a:t>
            </a:fld>
            <a:endParaRPr lang="en-US" dirty="0"/>
          </a:p>
        </p:txBody>
      </p:sp>
      <p:sp>
        <p:nvSpPr>
          <p:cNvPr id="8" name="Footer Placeholder 3"/>
          <p:cNvSpPr>
            <a:spLocks noGrp="1"/>
          </p:cNvSpPr>
          <p:nvPr>
            <p:ph type="ftr" sz="quarter" idx="11"/>
          </p:nvPr>
        </p:nvSpPr>
        <p:spPr>
          <a:xfrm>
            <a:off x="609600" y="6613525"/>
            <a:ext cx="5638800" cy="244475"/>
          </a:xfrm>
        </p:spPr>
        <p:txBody>
          <a:bodyPr/>
          <a:lstStyle/>
          <a:p>
            <a:r>
              <a:rPr lang="en-US" dirty="0" err="1" smtClean="0"/>
              <a:t>Venkataraman</a:t>
            </a:r>
            <a:r>
              <a:rPr lang="en-US" dirty="0" smtClean="0"/>
              <a:t> &amp; Pinto, Operations Management, 1e. SAGE, 2018.</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533400"/>
            <a:ext cx="7848600" cy="6057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825414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66800" y="0"/>
            <a:ext cx="7696200" cy="685800"/>
          </a:xfrm>
        </p:spPr>
        <p:txBody>
          <a:bodyPr>
            <a:noAutofit/>
          </a:bodyPr>
          <a:lstStyle/>
          <a:p>
            <a:pPr lvl="0"/>
            <a:r>
              <a:rPr lang="en-US" sz="2000" dirty="0"/>
              <a:t>Mass Customization Processes</a:t>
            </a:r>
          </a:p>
        </p:txBody>
      </p:sp>
      <p:sp>
        <p:nvSpPr>
          <p:cNvPr id="7" name="Content Placeholder 6"/>
          <p:cNvSpPr>
            <a:spLocks noGrp="1"/>
          </p:cNvSpPr>
          <p:nvPr>
            <p:ph idx="1"/>
          </p:nvPr>
        </p:nvSpPr>
        <p:spPr>
          <a:xfrm>
            <a:off x="990600" y="762000"/>
            <a:ext cx="7696200" cy="1981200"/>
          </a:xfrm>
        </p:spPr>
        <p:txBody>
          <a:bodyPr>
            <a:noAutofit/>
          </a:bodyPr>
          <a:lstStyle/>
          <a:p>
            <a:pPr lvl="0"/>
            <a:r>
              <a:rPr lang="en-US" sz="1600" dirty="0" smtClean="0"/>
              <a:t>Mass customization combines </a:t>
            </a:r>
            <a:r>
              <a:rPr lang="en-US" sz="1600" dirty="0"/>
              <a:t>the advantages of job-shop and repetitive or continuous flow processes</a:t>
            </a:r>
            <a:r>
              <a:rPr lang="en-US" sz="1600" dirty="0" smtClean="0"/>
              <a:t>.</a:t>
            </a:r>
          </a:p>
          <a:p>
            <a:pPr lvl="0"/>
            <a:r>
              <a:rPr lang="en-US" sz="1600" dirty="0" smtClean="0"/>
              <a:t>Characteristics </a:t>
            </a:r>
            <a:r>
              <a:rPr lang="en-US" sz="1600" dirty="0"/>
              <a:t>of mass </a:t>
            </a:r>
            <a:r>
              <a:rPr lang="en-US" sz="1600" dirty="0" smtClean="0"/>
              <a:t>customization:</a:t>
            </a:r>
          </a:p>
          <a:p>
            <a:pPr lvl="0"/>
            <a:r>
              <a:rPr lang="en-US" sz="1600" dirty="0" smtClean="0"/>
              <a:t>Rapid </a:t>
            </a:r>
            <a:r>
              <a:rPr lang="en-US" sz="1600" dirty="0"/>
              <a:t>and Innovative Product Designing Systems</a:t>
            </a:r>
          </a:p>
          <a:p>
            <a:pPr lvl="0"/>
            <a:r>
              <a:rPr lang="en-US" sz="1600" dirty="0" smtClean="0"/>
              <a:t>Flexibility</a:t>
            </a:r>
            <a:endParaRPr lang="en-US" sz="1600" dirty="0"/>
          </a:p>
          <a:p>
            <a:pPr lvl="0"/>
            <a:r>
              <a:rPr lang="en-US" sz="1600" dirty="0" smtClean="0"/>
              <a:t>Responsive </a:t>
            </a:r>
            <a:r>
              <a:rPr lang="en-US" sz="1600" dirty="0"/>
              <a:t>Supply Chains and Tight Inventory Control </a:t>
            </a:r>
          </a:p>
          <a:p>
            <a:pPr marL="0" lvl="0" indent="0">
              <a:buNone/>
            </a:pPr>
            <a:endParaRPr lang="en-US" sz="2400" dirty="0" smtClean="0"/>
          </a:p>
        </p:txBody>
      </p:sp>
      <p:sp>
        <p:nvSpPr>
          <p:cNvPr id="5" name="Slide Number Placeholder 4"/>
          <p:cNvSpPr>
            <a:spLocks noGrp="1"/>
          </p:cNvSpPr>
          <p:nvPr>
            <p:ph type="sldNum" sz="quarter" idx="12"/>
          </p:nvPr>
        </p:nvSpPr>
        <p:spPr>
          <a:xfrm>
            <a:off x="8674359" y="6629400"/>
            <a:ext cx="457200" cy="227045"/>
          </a:xfrm>
        </p:spPr>
        <p:txBody>
          <a:bodyPr/>
          <a:lstStyle/>
          <a:p>
            <a:fld id="{B6F15528-21DE-4FAA-801E-634DDDAF4B2B}" type="slidenum">
              <a:rPr lang="en-US" smtClean="0"/>
              <a:pPr/>
              <a:t>8</a:t>
            </a:fld>
            <a:endParaRPr lang="en-US" dirty="0"/>
          </a:p>
        </p:txBody>
      </p:sp>
      <p:sp>
        <p:nvSpPr>
          <p:cNvPr id="8" name="Footer Placeholder 3"/>
          <p:cNvSpPr>
            <a:spLocks noGrp="1"/>
          </p:cNvSpPr>
          <p:nvPr>
            <p:ph type="ftr" sz="quarter" idx="11"/>
          </p:nvPr>
        </p:nvSpPr>
        <p:spPr>
          <a:xfrm>
            <a:off x="609600" y="6596419"/>
            <a:ext cx="7010400" cy="244475"/>
          </a:xfrm>
        </p:spPr>
        <p:txBody>
          <a:bodyPr/>
          <a:lstStyle/>
          <a:p>
            <a:r>
              <a:rPr lang="en-US" dirty="0" err="1" smtClean="0"/>
              <a:t>Venkataraman</a:t>
            </a:r>
            <a:r>
              <a:rPr lang="en-US" dirty="0" smtClean="0"/>
              <a:t> &amp; Pinto, Operations Management, 1e. SAGE, 2018.</a:t>
            </a:r>
            <a:endParaRPr lang="en-US"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2635955"/>
            <a:ext cx="8305801" cy="35362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151653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Selecting a Process</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Aligning </a:t>
            </a:r>
            <a:r>
              <a:rPr lang="en-US" sz="2400" dirty="0"/>
              <a:t>Process </a:t>
            </a:r>
            <a:r>
              <a:rPr lang="en-US" sz="2400" dirty="0" smtClean="0"/>
              <a:t>with Market Requirements.</a:t>
            </a:r>
            <a:endParaRPr lang="en-US" sz="2400" dirty="0"/>
          </a:p>
          <a:p>
            <a:pPr lvl="0"/>
            <a:r>
              <a:rPr lang="en-US" sz="2400" dirty="0" smtClean="0"/>
              <a:t>Product </a:t>
            </a:r>
            <a:r>
              <a:rPr lang="en-US" sz="2400" dirty="0"/>
              <a:t>profiling is a way to evaluate the alignment of the needs of a company's markets with its processes. </a:t>
            </a:r>
            <a:endParaRPr lang="en-US" sz="2400" dirty="0" smtClean="0"/>
          </a:p>
          <a:p>
            <a:pPr lvl="0"/>
            <a:r>
              <a:rPr lang="en-US" sz="2400" dirty="0" smtClean="0"/>
              <a:t>Determining </a:t>
            </a:r>
            <a:r>
              <a:rPr lang="en-US" sz="2400" dirty="0"/>
              <a:t>Whether to Use In-House Production or Outsourcing</a:t>
            </a:r>
          </a:p>
          <a:p>
            <a:pPr lvl="1"/>
            <a:r>
              <a:rPr lang="en-US" sz="2000" dirty="0" smtClean="0"/>
              <a:t>Do </a:t>
            </a:r>
            <a:r>
              <a:rPr lang="en-US" sz="2000" dirty="0"/>
              <a:t>we have enough capacity to produce the component?</a:t>
            </a:r>
          </a:p>
          <a:p>
            <a:pPr lvl="1"/>
            <a:r>
              <a:rPr lang="en-US" sz="2000" dirty="0" smtClean="0"/>
              <a:t>Do </a:t>
            </a:r>
            <a:r>
              <a:rPr lang="en-US" sz="2000" dirty="0"/>
              <a:t>we have the core competencies to produce the component?</a:t>
            </a:r>
          </a:p>
          <a:p>
            <a:pPr lvl="1"/>
            <a:r>
              <a:rPr lang="en-US" sz="2000" dirty="0" smtClean="0"/>
              <a:t>Are </a:t>
            </a:r>
            <a:r>
              <a:rPr lang="en-US" sz="2000" dirty="0"/>
              <a:t>our suppliers reliable?</a:t>
            </a:r>
          </a:p>
          <a:p>
            <a:pPr lvl="1"/>
            <a:r>
              <a:rPr lang="en-US" sz="2000" dirty="0" smtClean="0"/>
              <a:t>Does </a:t>
            </a:r>
            <a:r>
              <a:rPr lang="en-US" sz="2000" dirty="0"/>
              <a:t>outsourcing entail significant risks?</a:t>
            </a:r>
          </a:p>
          <a:p>
            <a:pPr lvl="1"/>
            <a:r>
              <a:rPr lang="en-US" sz="2000" dirty="0" smtClean="0"/>
              <a:t>What </a:t>
            </a:r>
            <a:r>
              <a:rPr lang="en-US" sz="2000" dirty="0"/>
              <a:t>are the costs of outsourcing</a:t>
            </a:r>
            <a:r>
              <a:rPr lang="en-US" sz="2000" dirty="0" smtClean="0"/>
              <a:t>?</a:t>
            </a:r>
            <a:endParaRPr lang="en-US"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908405774"/>
      </p:ext>
    </p:extLst>
  </p:cSld>
  <p:clrMapOvr>
    <a:masterClrMapping/>
  </p:clrMapOvr>
  <p:timing>
    <p:tnLst>
      <p:par>
        <p:cTn id="1" dur="indefinite" restart="never" nodeType="tmRoot"/>
      </p:par>
    </p:tnLst>
  </p:timing>
</p:sld>
</file>

<file path=ppt/theme/theme1.xml><?xml version="1.0" encoding="utf-8"?>
<a:theme xmlns:a="http://schemas.openxmlformats.org/drawingml/2006/main" name="Venkataraman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VenkataramanTheme</Template>
  <TotalTime>3573</TotalTime>
  <Words>2217</Words>
  <Application>Microsoft Office PowerPoint</Application>
  <PresentationFormat>On-screen Show (4:3)</PresentationFormat>
  <Paragraphs>198</Paragraphs>
  <Slides>35</Slides>
  <Notes>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VenkataramanTheme</vt:lpstr>
      <vt:lpstr>PowerPoint Presentation</vt:lpstr>
      <vt:lpstr>Chapter 9 Process Design and Layout Planning</vt:lpstr>
      <vt:lpstr>Learning Objectives</vt:lpstr>
      <vt:lpstr>Operations Profile:  Process Redesign at Mars</vt:lpstr>
      <vt:lpstr>Designing, Selecting, and Redesigning Manufacturing Processes</vt:lpstr>
      <vt:lpstr>Basic Process Types</vt:lpstr>
      <vt:lpstr>Product-Process Matrix</vt:lpstr>
      <vt:lpstr>Mass Customization Processes</vt:lpstr>
      <vt:lpstr>Selecting a Process</vt:lpstr>
      <vt:lpstr>Decision Framework for In-house Production or Outsourcing</vt:lpstr>
      <vt:lpstr>Selecting a Process (Cont’d)</vt:lpstr>
      <vt:lpstr>Selecting a Process (Cont’d)</vt:lpstr>
      <vt:lpstr>Designing Service Processes</vt:lpstr>
      <vt:lpstr>Classifying Processes Within the Service Process Design Matrix</vt:lpstr>
      <vt:lpstr>Positioning and Repositioning Processes Within the Service Process Design Matrix</vt:lpstr>
      <vt:lpstr>Using Technology to Improve Service Processes</vt:lpstr>
      <vt:lpstr>Designing Processes for Supply Chains</vt:lpstr>
      <vt:lpstr>Mapping Process Types to Manufacturing Methods</vt:lpstr>
      <vt:lpstr>Mapping Manufacturing Methods Across Supply Chains</vt:lpstr>
      <vt:lpstr>Designing Global Processes</vt:lpstr>
      <vt:lpstr>Layout Planning</vt:lpstr>
      <vt:lpstr>The Strategic Nature of Layout Decisions</vt:lpstr>
      <vt:lpstr>Process Layouts</vt:lpstr>
      <vt:lpstr>Process Layouts (Cont’d)</vt:lpstr>
      <vt:lpstr>Product Layouts</vt:lpstr>
      <vt:lpstr>Product Layouts (Cont’d)</vt:lpstr>
      <vt:lpstr>Fixed-Position Layouts</vt:lpstr>
      <vt:lpstr>Three Basic Types of Layouts</vt:lpstr>
      <vt:lpstr>Other Types of Layouts</vt:lpstr>
      <vt:lpstr>Service Layouts</vt:lpstr>
      <vt:lpstr>Warehouse Layouts</vt:lpstr>
      <vt:lpstr>Office Layouts</vt:lpstr>
      <vt:lpstr> Restaurant Layouts</vt:lpstr>
      <vt:lpstr>Legal, Ethical, and Sustainability Issues in Process Design and Layout Planning</vt:lpstr>
      <vt:lpstr>Legal, Ethical, and Sustainability Issues in Process Design and Layout Planning (Cont’d)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Ancheta, Katie</dc:creator>
  <cp:lastModifiedBy>Wright, Jennie</cp:lastModifiedBy>
  <cp:revision>161</cp:revision>
  <dcterms:created xsi:type="dcterms:W3CDTF">2006-08-16T00:00:00Z</dcterms:created>
  <dcterms:modified xsi:type="dcterms:W3CDTF">2017-01-05T16:16:35Z</dcterms:modified>
</cp:coreProperties>
</file>